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04800"/>
            <a:ext cx="8686800" cy="6324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Histamine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What It Is:</a:t>
            </a:r>
          </a:p>
          <a:p>
            <a:pPr lvl="1" algn="l"/>
            <a:r>
              <a:rPr lang="en-US" b="1" dirty="0" smtClean="0">
                <a:solidFill>
                  <a:schemeClr val="tx1"/>
                </a:solidFill>
              </a:rPr>
              <a:t>Histamine </a:t>
            </a:r>
            <a:r>
              <a:rPr lang="en-US" b="1" dirty="0" smtClean="0">
                <a:solidFill>
                  <a:schemeClr val="tx1"/>
                </a:solidFill>
              </a:rPr>
              <a:t>is a naturally occurring compound that acts as a chemical messenger in the body, particularly in the immune system, gastrointestinal tract, and central nervous system.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Production &amp; Release:</a:t>
            </a:r>
          </a:p>
          <a:p>
            <a:pPr lvl="1" algn="l"/>
            <a:r>
              <a:rPr lang="en-US" b="1" dirty="0" smtClean="0">
                <a:solidFill>
                  <a:schemeClr val="tx1"/>
                </a:solidFill>
              </a:rPr>
              <a:t>Histamine is stored primarily in mast cells and </a:t>
            </a:r>
            <a:r>
              <a:rPr lang="en-US" b="1" dirty="0" err="1" smtClean="0">
                <a:solidFill>
                  <a:schemeClr val="tx1"/>
                </a:solidFill>
              </a:rPr>
              <a:t>basophils</a:t>
            </a:r>
            <a:r>
              <a:rPr lang="en-US" b="1" dirty="0" smtClean="0">
                <a:solidFill>
                  <a:schemeClr val="tx1"/>
                </a:solidFill>
              </a:rPr>
              <a:t> (immune cells) and is released in response to allergens, injury, or immune system triggers.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324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Functions:</a:t>
            </a:r>
            <a:endParaRPr lang="en-US" dirty="0" smtClean="0"/>
          </a:p>
          <a:p>
            <a:r>
              <a:rPr lang="en-US" b="1" dirty="0" smtClean="0"/>
              <a:t>Allergic Response</a:t>
            </a:r>
            <a:r>
              <a:rPr lang="en-US" dirty="0" smtClean="0"/>
              <a:t>: Histamine plays a crucial role in allergic reactions, such as those caused by pollen, dust, or insect stings. It is responsible for inflammation, redness, itching, and swelling.</a:t>
            </a:r>
          </a:p>
          <a:p>
            <a:r>
              <a:rPr lang="en-US" b="1" dirty="0" err="1" smtClean="0"/>
              <a:t>Vasodilation</a:t>
            </a:r>
            <a:r>
              <a:rPr lang="en-US" dirty="0" smtClean="0"/>
              <a:t>: Histamine causes blood vessels to dilate and become more permeable, leading to fluid leakage into tissues (swelling and redness).</a:t>
            </a:r>
          </a:p>
          <a:p>
            <a:r>
              <a:rPr lang="en-US" b="1" dirty="0" smtClean="0"/>
              <a:t>Smooth Muscle Contraction</a:t>
            </a:r>
            <a:r>
              <a:rPr lang="en-US" dirty="0" smtClean="0"/>
              <a:t>: It can cause </a:t>
            </a:r>
            <a:r>
              <a:rPr lang="en-US" dirty="0" err="1" smtClean="0"/>
              <a:t>bronchoconstriction</a:t>
            </a:r>
            <a:r>
              <a:rPr lang="en-US" dirty="0" smtClean="0"/>
              <a:t> (narrowing of the airways), leading to difficulty breathing, especially in conditions like asthma.</a:t>
            </a:r>
          </a:p>
          <a:p>
            <a:r>
              <a:rPr lang="en-US" b="1" dirty="0" smtClean="0"/>
              <a:t>Stomach Acid Production</a:t>
            </a:r>
            <a:r>
              <a:rPr lang="en-US" dirty="0" smtClean="0"/>
              <a:t>: Histamine stimulates acid secretion in the stomach through H2 receptors, helping in digestion.</a:t>
            </a:r>
          </a:p>
          <a:p>
            <a:r>
              <a:rPr lang="en-US" b="1" dirty="0" smtClean="0"/>
              <a:t>Neurotransmitter</a:t>
            </a:r>
            <a:r>
              <a:rPr lang="en-US" dirty="0" smtClean="0"/>
              <a:t>: Histamine acts as a neurotransmitter in the brain, influencing wakefulness, alertness, and the sleep-wake cycle.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/>
          <a:lstStyle/>
          <a:p>
            <a:r>
              <a:rPr lang="en-US" b="1" dirty="0" smtClean="0"/>
              <a:t>Receptors:</a:t>
            </a:r>
            <a:endParaRPr lang="en-US" dirty="0" smtClean="0"/>
          </a:p>
          <a:p>
            <a:r>
              <a:rPr lang="en-US" dirty="0" smtClean="0"/>
              <a:t>Histamine acts by binding to specific receptors on various cells:</a:t>
            </a:r>
          </a:p>
          <a:p>
            <a:pPr lvl="1"/>
            <a:r>
              <a:rPr lang="en-US" b="1" dirty="0" smtClean="0"/>
              <a:t>H1 receptors</a:t>
            </a:r>
            <a:r>
              <a:rPr lang="en-US" dirty="0" smtClean="0"/>
              <a:t>: Involved in allergic responses (itching, inflammation).</a:t>
            </a:r>
          </a:p>
          <a:p>
            <a:pPr lvl="1"/>
            <a:r>
              <a:rPr lang="en-US" b="1" dirty="0" smtClean="0"/>
              <a:t>H2 receptors</a:t>
            </a:r>
            <a:r>
              <a:rPr lang="en-US" dirty="0" smtClean="0"/>
              <a:t>: Regulate stomach acid production.</a:t>
            </a:r>
          </a:p>
          <a:p>
            <a:pPr lvl="1"/>
            <a:r>
              <a:rPr lang="en-US" b="1" dirty="0" smtClean="0"/>
              <a:t>H3 and H4 receptors</a:t>
            </a:r>
            <a:r>
              <a:rPr lang="en-US" dirty="0" smtClean="0"/>
              <a:t>: Involved in nervous system function and immune responses.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534400" cy="6096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Antihistamine</a:t>
            </a:r>
          </a:p>
          <a:p>
            <a:r>
              <a:rPr lang="en-US" b="1" dirty="0" smtClean="0"/>
              <a:t>What It Is:</a:t>
            </a:r>
            <a:endParaRPr lang="en-US" dirty="0" smtClean="0"/>
          </a:p>
          <a:p>
            <a:pPr lvl="1"/>
            <a:r>
              <a:rPr lang="en-US" b="1" dirty="0" smtClean="0"/>
              <a:t>Antihistamines</a:t>
            </a:r>
            <a:r>
              <a:rPr lang="en-US" dirty="0" smtClean="0"/>
              <a:t> are drugs or substances that block the action of histamine by inhibiting its ability to bind to histamine receptors, particularly </a:t>
            </a:r>
            <a:r>
              <a:rPr lang="en-US" b="1" dirty="0" smtClean="0"/>
              <a:t>H1 receptors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Mechanism of Action:</a:t>
            </a:r>
            <a:endParaRPr lang="en-US" dirty="0" smtClean="0"/>
          </a:p>
          <a:p>
            <a:pPr lvl="1"/>
            <a:r>
              <a:rPr lang="en-US" dirty="0" smtClean="0"/>
              <a:t>Antihistamines work by binding to </a:t>
            </a:r>
            <a:r>
              <a:rPr lang="en-US" b="1" dirty="0" smtClean="0"/>
              <a:t>H1 receptors</a:t>
            </a:r>
            <a:r>
              <a:rPr lang="en-US" dirty="0" smtClean="0"/>
              <a:t> on target cells, preventing histamine from exerting its effects. This reduces symptoms like itching, swelling, redness, sneezing, and other allergic reactions.</a:t>
            </a:r>
          </a:p>
          <a:p>
            <a:pPr lvl="1"/>
            <a:r>
              <a:rPr lang="en-US" dirty="0" smtClean="0"/>
              <a:t>Some antihistamines also target </a:t>
            </a:r>
            <a:r>
              <a:rPr lang="en-US" b="1" dirty="0" smtClean="0"/>
              <a:t>H2 receptors</a:t>
            </a:r>
            <a:r>
              <a:rPr lang="en-US" dirty="0" smtClean="0"/>
              <a:t> (used for treating acid reflux by reducing stomach acid production).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Functions:</a:t>
            </a:r>
            <a:endParaRPr lang="en-US" dirty="0" smtClean="0"/>
          </a:p>
          <a:p>
            <a:r>
              <a:rPr lang="en-US" b="1" dirty="0" smtClean="0"/>
              <a:t>Allergy Relief</a:t>
            </a:r>
            <a:r>
              <a:rPr lang="en-US" dirty="0" smtClean="0"/>
              <a:t>: Antihistamines reduce symptoms of allergic reactions, including hay fever (allergic rhinitis), hives, conjunctivitis, and insect bites/stings.</a:t>
            </a:r>
          </a:p>
          <a:p>
            <a:r>
              <a:rPr lang="en-US" b="1" dirty="0" smtClean="0"/>
              <a:t>Sedation</a:t>
            </a:r>
            <a:r>
              <a:rPr lang="en-US" dirty="0" smtClean="0"/>
              <a:t>: Some antihistamines (first-generation) can cross the blood-brain barrier, leading to sedation and drowsiness. These are sometimes used as sleep aids.</a:t>
            </a:r>
          </a:p>
          <a:p>
            <a:r>
              <a:rPr lang="en-US" b="1" dirty="0" smtClean="0"/>
              <a:t>Cold Symptom Relief</a:t>
            </a:r>
            <a:r>
              <a:rPr lang="en-US" dirty="0" smtClean="0"/>
              <a:t>: They help alleviate symptoms like runny nose and watery eyes in colds and flu.</a:t>
            </a:r>
          </a:p>
          <a:p>
            <a:r>
              <a:rPr lang="en-US" b="1" dirty="0" smtClean="0"/>
              <a:t>Gastrointestinal Relief</a:t>
            </a:r>
            <a:r>
              <a:rPr lang="en-US" dirty="0" smtClean="0"/>
              <a:t>: H2 receptor antagonists (like ranitidine) are used to reduce stomach acid in conditions like acid reflux or ulcers.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r>
              <a:rPr lang="en-US" b="1" dirty="0" smtClean="0"/>
              <a:t>Types:</a:t>
            </a:r>
            <a:endParaRPr lang="en-US" dirty="0" smtClean="0"/>
          </a:p>
          <a:p>
            <a:r>
              <a:rPr lang="en-US" b="1" dirty="0" smtClean="0"/>
              <a:t>First-Generation Antihistamines</a:t>
            </a:r>
            <a:r>
              <a:rPr lang="en-US" dirty="0" smtClean="0"/>
              <a:t>: Often cause drowsiness due to their effect on the central nervous system (e.g., </a:t>
            </a:r>
            <a:r>
              <a:rPr lang="en-US" dirty="0" err="1" smtClean="0"/>
              <a:t>diphenhydramine</a:t>
            </a:r>
            <a:r>
              <a:rPr lang="en-US" dirty="0" smtClean="0"/>
              <a:t>, </a:t>
            </a:r>
            <a:r>
              <a:rPr lang="en-US" dirty="0" err="1" smtClean="0"/>
              <a:t>chlorpheniramine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Second-Generation Antihistamines</a:t>
            </a:r>
            <a:r>
              <a:rPr lang="en-US" dirty="0" smtClean="0"/>
              <a:t>: More selective for peripheral H1 receptors and cause less sedation (e.g., </a:t>
            </a:r>
            <a:r>
              <a:rPr lang="en-US" dirty="0" err="1" smtClean="0"/>
              <a:t>loratadine</a:t>
            </a:r>
            <a:r>
              <a:rPr lang="en-US" dirty="0" smtClean="0"/>
              <a:t>, </a:t>
            </a:r>
            <a:r>
              <a:rPr lang="en-US" dirty="0" err="1" smtClean="0"/>
              <a:t>cetirizine</a:t>
            </a:r>
            <a:r>
              <a:rPr lang="en-US" dirty="0" smtClean="0"/>
              <a:t>, </a:t>
            </a:r>
            <a:r>
              <a:rPr lang="en-US" dirty="0" err="1" smtClean="0"/>
              <a:t>fexofenadine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991600" cy="6324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Mechanism of Action of Antihistamines:</a:t>
            </a:r>
          </a:p>
          <a:p>
            <a:r>
              <a:rPr lang="en-US" b="1" dirty="0" smtClean="0"/>
              <a:t>Histamine Release During Allergic Reactions:</a:t>
            </a:r>
            <a:endParaRPr lang="en-US" dirty="0" smtClean="0"/>
          </a:p>
          <a:p>
            <a:pPr lvl="1"/>
            <a:r>
              <a:rPr lang="en-US" dirty="0" smtClean="0"/>
              <a:t>When the body is exposed to allergens (e.g., pollen, dust, or animal dander), the immune system responds by activating mast cells and </a:t>
            </a:r>
            <a:r>
              <a:rPr lang="en-US" dirty="0" err="1" smtClean="0"/>
              <a:t>basophils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These cells release histamine, which binds to specific histamine receptors on target cells.</a:t>
            </a:r>
          </a:p>
          <a:p>
            <a:r>
              <a:rPr lang="en-US" b="1" dirty="0" smtClean="0"/>
              <a:t>Histamine Receptors:</a:t>
            </a:r>
            <a:endParaRPr lang="en-US" dirty="0" smtClean="0"/>
          </a:p>
          <a:p>
            <a:pPr lvl="1"/>
            <a:r>
              <a:rPr lang="en-US" dirty="0" smtClean="0"/>
              <a:t>Histamine exerts its effects through four types of histamine receptors: </a:t>
            </a:r>
            <a:r>
              <a:rPr lang="en-US" b="1" dirty="0" smtClean="0"/>
              <a:t>H1, H2, H3, and H4 receptors</a:t>
            </a:r>
            <a:r>
              <a:rPr lang="en-US" dirty="0" smtClean="0"/>
              <a:t>.</a:t>
            </a:r>
          </a:p>
          <a:p>
            <a:pPr lvl="2"/>
            <a:r>
              <a:rPr lang="en-US" b="1" dirty="0" smtClean="0"/>
              <a:t>H1 receptors</a:t>
            </a:r>
            <a:r>
              <a:rPr lang="en-US" dirty="0" smtClean="0"/>
              <a:t> are primarily involved in allergic responses such as inflammation, itchiness, and </a:t>
            </a:r>
            <a:r>
              <a:rPr lang="en-US" dirty="0" err="1" smtClean="0"/>
              <a:t>bronchoconstriction</a:t>
            </a:r>
            <a:r>
              <a:rPr lang="en-US" dirty="0" smtClean="0"/>
              <a:t>.</a:t>
            </a:r>
          </a:p>
          <a:p>
            <a:pPr lvl="2"/>
            <a:r>
              <a:rPr lang="en-US" b="1" dirty="0" smtClean="0"/>
              <a:t>H2 receptors</a:t>
            </a:r>
            <a:r>
              <a:rPr lang="en-US" dirty="0" smtClean="0"/>
              <a:t> are mainly associated with the regulation of stomach acid secretion.</a:t>
            </a:r>
          </a:p>
          <a:p>
            <a:pPr lvl="2"/>
            <a:r>
              <a:rPr lang="en-US" b="1" dirty="0" smtClean="0"/>
              <a:t>H3 and H4 receptors</a:t>
            </a:r>
            <a:r>
              <a:rPr lang="en-US" dirty="0" smtClean="0"/>
              <a:t> play roles in the central nervous system and immune response, respectively.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Blockade of H1 Receptors:</a:t>
            </a:r>
            <a:endParaRPr lang="en-US" dirty="0" smtClean="0"/>
          </a:p>
          <a:p>
            <a:r>
              <a:rPr lang="en-US" b="1" dirty="0" smtClean="0"/>
              <a:t>Antihistamines</a:t>
            </a:r>
            <a:r>
              <a:rPr lang="en-US" dirty="0" smtClean="0"/>
              <a:t> specifically target </a:t>
            </a:r>
            <a:r>
              <a:rPr lang="en-US" b="1" dirty="0" smtClean="0"/>
              <a:t>H1 receptors</a:t>
            </a:r>
            <a:r>
              <a:rPr lang="en-US" dirty="0" smtClean="0"/>
              <a:t>, preventing histamine from binding to these receptors.</a:t>
            </a:r>
          </a:p>
          <a:p>
            <a:r>
              <a:rPr lang="en-US" dirty="0" smtClean="0"/>
              <a:t>By blocking H1 receptors, antihistamines reduce the physiological effects of histamine, such as:</a:t>
            </a:r>
          </a:p>
          <a:p>
            <a:pPr lvl="1"/>
            <a:r>
              <a:rPr lang="en-US" b="1" dirty="0" err="1" smtClean="0"/>
              <a:t>Vasodilation</a:t>
            </a:r>
            <a:r>
              <a:rPr lang="en-US" dirty="0" smtClean="0"/>
              <a:t> (which causes redness and swelling),</a:t>
            </a:r>
          </a:p>
          <a:p>
            <a:pPr lvl="1"/>
            <a:r>
              <a:rPr lang="en-US" b="1" dirty="0" smtClean="0"/>
              <a:t>Increased vascular permeability</a:t>
            </a:r>
            <a:r>
              <a:rPr lang="en-US" dirty="0" smtClean="0"/>
              <a:t> (which leads to fluid leakage and edema),</a:t>
            </a:r>
          </a:p>
          <a:p>
            <a:pPr lvl="1"/>
            <a:r>
              <a:rPr lang="en-US" b="1" dirty="0" err="1" smtClean="0"/>
              <a:t>Bronchoconstriction</a:t>
            </a:r>
            <a:r>
              <a:rPr lang="en-US" dirty="0" smtClean="0"/>
              <a:t> (which can cause difficulty breathing),</a:t>
            </a:r>
          </a:p>
          <a:p>
            <a:pPr lvl="1"/>
            <a:r>
              <a:rPr lang="en-US" b="1" dirty="0" smtClean="0"/>
              <a:t>Stimulation of sensory nerves</a:t>
            </a:r>
            <a:r>
              <a:rPr lang="en-US" dirty="0" smtClean="0"/>
              <a:t> (which causes itching).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763000" cy="6477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Therapeutic Effects:</a:t>
            </a:r>
            <a:endParaRPr lang="en-US" dirty="0" smtClean="0"/>
          </a:p>
          <a:p>
            <a:r>
              <a:rPr lang="en-US" b="1" dirty="0" smtClean="0"/>
              <a:t>Reduction of allergic symptoms</a:t>
            </a:r>
            <a:r>
              <a:rPr lang="en-US" dirty="0" smtClean="0"/>
              <a:t>: Antihistamines help alleviate symptoms like sneezing, runny nose, itching, hives, and watery eyes associated with allergic rhinitis or </a:t>
            </a:r>
            <a:r>
              <a:rPr lang="en-US" dirty="0" err="1" smtClean="0"/>
              <a:t>urticaria</a:t>
            </a:r>
            <a:r>
              <a:rPr lang="en-US" dirty="0" smtClean="0"/>
              <a:t> (hives).</a:t>
            </a:r>
          </a:p>
          <a:p>
            <a:r>
              <a:rPr lang="en-US" b="1" dirty="0" smtClean="0"/>
              <a:t>Sedation</a:t>
            </a:r>
            <a:r>
              <a:rPr lang="en-US" dirty="0" smtClean="0"/>
              <a:t>: Some first-generation antihistamines cross the blood-brain barrier and block H1 receptors in the central nervous system, causing sedative effects.</a:t>
            </a:r>
          </a:p>
          <a:p>
            <a:r>
              <a:rPr lang="en-US" b="1" dirty="0" smtClean="0"/>
              <a:t>Prevention of </a:t>
            </a:r>
            <a:r>
              <a:rPr lang="en-US" b="1" dirty="0" err="1" smtClean="0"/>
              <a:t>Bronchoconstriction</a:t>
            </a:r>
            <a:r>
              <a:rPr lang="en-US" dirty="0" smtClean="0"/>
              <a:t>: They reduce histamine-induced constriction of the airways, which can help in mild asthma or allergic </a:t>
            </a:r>
            <a:r>
              <a:rPr lang="en-US" dirty="0" err="1" smtClean="0"/>
              <a:t>bronchoconstriction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751</Words>
  <Application>Microsoft Office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lenevo</dc:creator>
  <cp:lastModifiedBy>lenevo</cp:lastModifiedBy>
  <cp:revision>7</cp:revision>
  <dcterms:created xsi:type="dcterms:W3CDTF">2006-08-16T00:00:00Z</dcterms:created>
  <dcterms:modified xsi:type="dcterms:W3CDTF">2024-08-29T16:22:25Z</dcterms:modified>
</cp:coreProperties>
</file>