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en.wikipedia.org/wiki/Diabetes_mellitus_type_1" TargetMode="External"/><Relationship Id="rId3" Type="http://schemas.openxmlformats.org/officeDocument/2006/relationships/hyperlink" Target="https://en.wikipedia.org/wiki/Blood_sugar_level" TargetMode="External"/><Relationship Id="rId7" Type="http://schemas.openxmlformats.org/officeDocument/2006/relationships/hyperlink" Target="https://en.wikipedia.org/wiki/Pramlintide" TargetMode="External"/><Relationship Id="rId2" Type="http://schemas.openxmlformats.org/officeDocument/2006/relationships/hyperlink" Target="https://en.wikipedia.org/wiki/Diabetes_mellitus" TargetMode="External"/><Relationship Id="rId1" Type="http://schemas.openxmlformats.org/officeDocument/2006/relationships/slideLayout" Target="../slideLayouts/slideLayout4.xml"/><Relationship Id="rId6" Type="http://schemas.openxmlformats.org/officeDocument/2006/relationships/hyperlink" Target="https://en.wikipedia.org/wiki/Liraglutide" TargetMode="External"/><Relationship Id="rId5" Type="http://schemas.openxmlformats.org/officeDocument/2006/relationships/hyperlink" Target="https://en.wikipedia.org/wiki/Exenatide" TargetMode="External"/><Relationship Id="rId10" Type="http://schemas.openxmlformats.org/officeDocument/2006/relationships/image" Target="../media/image1.png"/><Relationship Id="rId4" Type="http://schemas.openxmlformats.org/officeDocument/2006/relationships/hyperlink" Target="https://en.wikipedia.org/wiki/Insulin_(medication)" TargetMode="External"/><Relationship Id="rId9" Type="http://schemas.openxmlformats.org/officeDocument/2006/relationships/hyperlink" Target="https://en.wikipedia.org/wiki/Diabetes_mellitus_type_2" TargetMode="External"/></Relationships>
</file>

<file path=ppt/slides/_rels/slide3.xml.rels><?xml version="1.0" encoding="UTF-8" standalone="yes"?>
<Relationships xmlns="http://schemas.openxmlformats.org/package/2006/relationships"><Relationship Id="rId8" Type="http://schemas.openxmlformats.org/officeDocument/2006/relationships/hyperlink" Target="https://en.wikipedia.org/wiki/Metformin" TargetMode="External"/><Relationship Id="rId3" Type="http://schemas.openxmlformats.org/officeDocument/2006/relationships/hyperlink" Target="https://en.wikipedia.org/wiki/Insulin_pump" TargetMode="External"/><Relationship Id="rId7" Type="http://schemas.openxmlformats.org/officeDocument/2006/relationships/hyperlink" Target="https://en.wikipedia.org/wiki/Kidney" TargetMode="External"/><Relationship Id="rId12" Type="http://schemas.openxmlformats.org/officeDocument/2006/relationships/hyperlink" Target="https://en.wikipedia.org/wiki/Anti-diabetic_medication#cite_note-7" TargetMode="External"/><Relationship Id="rId2" Type="http://schemas.openxmlformats.org/officeDocument/2006/relationships/hyperlink" Target="https://en.wikipedia.org/wiki/Subcutaneous_tissue" TargetMode="External"/><Relationship Id="rId1" Type="http://schemas.openxmlformats.org/officeDocument/2006/relationships/slideLayout" Target="../slideLayouts/slideLayout2.xml"/><Relationship Id="rId6" Type="http://schemas.openxmlformats.org/officeDocument/2006/relationships/hyperlink" Target="https://en.wikipedia.org/wiki/Liver" TargetMode="External"/><Relationship Id="rId11" Type="http://schemas.openxmlformats.org/officeDocument/2006/relationships/hyperlink" Target="https://en.wikipedia.org/wiki/Peroxisome_proliferator-activated_receptor_gamma" TargetMode="External"/><Relationship Id="rId5" Type="http://schemas.openxmlformats.org/officeDocument/2006/relationships/hyperlink" Target="https://en.wikipedia.org/wiki/Biguanide" TargetMode="External"/><Relationship Id="rId10" Type="http://schemas.openxmlformats.org/officeDocument/2006/relationships/hyperlink" Target="https://en.wikipedia.org/wiki/TZD" TargetMode="External"/><Relationship Id="rId4" Type="http://schemas.openxmlformats.org/officeDocument/2006/relationships/hyperlink" Target="https://en.wikipedia.org/wiki/Insulin_resistance" TargetMode="External"/><Relationship Id="rId9" Type="http://schemas.openxmlformats.org/officeDocument/2006/relationships/hyperlink" Target="https://en.wikipedia.org/wiki/Thiazolidinedione" TargetMode="External"/></Relationships>
</file>

<file path=ppt/slides/_rels/slide4.xml.rels><?xml version="1.0" encoding="UTF-8" standalone="yes"?>
<Relationships xmlns="http://schemas.openxmlformats.org/package/2006/relationships"><Relationship Id="rId8" Type="http://schemas.openxmlformats.org/officeDocument/2006/relationships/hyperlink" Target="https://en.wikipedia.org/wiki/Hypoglycemia" TargetMode="External"/><Relationship Id="rId13" Type="http://schemas.openxmlformats.org/officeDocument/2006/relationships/hyperlink" Target="https://en.wikipedia.org/wiki/Impaired_glucose_tolerance" TargetMode="External"/><Relationship Id="rId3" Type="http://schemas.openxmlformats.org/officeDocument/2006/relationships/hyperlink" Target="https://en.wikipedia.org/wiki/Pancreas" TargetMode="External"/><Relationship Id="rId7" Type="http://schemas.openxmlformats.org/officeDocument/2006/relationships/hyperlink" Target="https://en.wikipedia.org/wiki/Plasma_protein" TargetMode="External"/><Relationship Id="rId12" Type="http://schemas.openxmlformats.org/officeDocument/2006/relationships/hyperlink" Target="https://en.wikipedia.org/wiki/Alpha-glucosidase_inhibitor" TargetMode="External"/><Relationship Id="rId2" Type="http://schemas.openxmlformats.org/officeDocument/2006/relationships/hyperlink" Target="https://en.wikipedia.org/wiki/Secretagogue" TargetMode="External"/><Relationship Id="rId1" Type="http://schemas.openxmlformats.org/officeDocument/2006/relationships/slideLayout" Target="../slideLayouts/slideLayout2.xml"/><Relationship Id="rId6" Type="http://schemas.openxmlformats.org/officeDocument/2006/relationships/hyperlink" Target="https://en.wikipedia.org/wiki/Beta_cell" TargetMode="External"/><Relationship Id="rId11" Type="http://schemas.openxmlformats.org/officeDocument/2006/relationships/hyperlink" Target="https://en.wikipedia.org/wiki/Anti-diabetic_medication#cite_note-diabetespancreasbeta-19" TargetMode="External"/><Relationship Id="rId5" Type="http://schemas.openxmlformats.org/officeDocument/2006/relationships/hyperlink" Target="https://en.wikipedia.org/wiki/ATP-sensitive_potassium_channel" TargetMode="External"/><Relationship Id="rId10" Type="http://schemas.openxmlformats.org/officeDocument/2006/relationships/hyperlink" Target="https://en.wikipedia.org/wiki/Anti-diabetic_medication#cite_note-18" TargetMode="External"/><Relationship Id="rId4" Type="http://schemas.openxmlformats.org/officeDocument/2006/relationships/hyperlink" Target="https://en.wikipedia.org/wiki/Sulfonylurea" TargetMode="External"/><Relationship Id="rId9" Type="http://schemas.openxmlformats.org/officeDocument/2006/relationships/hyperlink" Target="https://en.wikipedia.org/wiki/Meglitinide" TargetMode="External"/><Relationship Id="rId14" Type="http://schemas.openxmlformats.org/officeDocument/2006/relationships/hyperlink" Target="https://en.wikipedia.org/wiki/Type_2_diabetes" TargetMode="External"/></Relationships>
</file>

<file path=ppt/slides/_rels/slide5.xml.rels><?xml version="1.0" encoding="UTF-8" standalone="yes"?>
<Relationships xmlns="http://schemas.openxmlformats.org/package/2006/relationships"><Relationship Id="rId8" Type="http://schemas.openxmlformats.org/officeDocument/2006/relationships/hyperlink" Target="https://en.wikipedia.org/wiki/Hypoglycemia" TargetMode="External"/><Relationship Id="rId13" Type="http://schemas.openxmlformats.org/officeDocument/2006/relationships/hyperlink" Target="https://en.wikipedia.org/wiki/Thiazolidinediones" TargetMode="External"/><Relationship Id="rId3" Type="http://schemas.openxmlformats.org/officeDocument/2006/relationships/hyperlink" Target="https://en.wikipedia.org/wiki/Anti-diabetic_medication#cite_note-35" TargetMode="External"/><Relationship Id="rId7" Type="http://schemas.openxmlformats.org/officeDocument/2006/relationships/hyperlink" Target="https://en.wikipedia.org/wiki/Vaginal_yeast_infection" TargetMode="External"/><Relationship Id="rId12" Type="http://schemas.openxmlformats.org/officeDocument/2006/relationships/hyperlink" Target="https://en.wikipedia.org/wiki/Biguanides" TargetMode="External"/><Relationship Id="rId2" Type="http://schemas.openxmlformats.org/officeDocument/2006/relationships/hyperlink" Target="https://en.wikipedia.org/wiki/SLC5A2" TargetMode="External"/><Relationship Id="rId1" Type="http://schemas.openxmlformats.org/officeDocument/2006/relationships/slideLayout" Target="../slideLayouts/slideLayout2.xml"/><Relationship Id="rId6" Type="http://schemas.openxmlformats.org/officeDocument/2006/relationships/hyperlink" Target="https://en.wikipedia.org/wiki/Urinary_tract_infection" TargetMode="External"/><Relationship Id="rId11" Type="http://schemas.openxmlformats.org/officeDocument/2006/relationships/hyperlink" Target="https://en.wikipedia.org/wiki/Sulfonylureas" TargetMode="External"/><Relationship Id="rId5" Type="http://schemas.openxmlformats.org/officeDocument/2006/relationships/hyperlink" Target="https://en.wikipedia.org/wiki/Ketoacidosis" TargetMode="External"/><Relationship Id="rId15" Type="http://schemas.openxmlformats.org/officeDocument/2006/relationships/hyperlink" Target="https://en.wikipedia.org/wiki/Meglitinide" TargetMode="External"/><Relationship Id="rId10" Type="http://schemas.openxmlformats.org/officeDocument/2006/relationships/hyperlink" Target="https://en.wikipedia.org/wiki/Anti-diabetic_medication#cite_note-40" TargetMode="External"/><Relationship Id="rId4" Type="http://schemas.openxmlformats.org/officeDocument/2006/relationships/hyperlink" Target="https://en.wikipedia.org/wiki/Anti-diabetic_medication#cite_note-36" TargetMode="External"/><Relationship Id="rId9" Type="http://schemas.openxmlformats.org/officeDocument/2006/relationships/hyperlink" Target="https://en.wikipedia.org/wiki/Anti-diabetic_medication#cite_note-37" TargetMode="External"/><Relationship Id="rId14" Type="http://schemas.openxmlformats.org/officeDocument/2006/relationships/hyperlink" Target="https://en.wikipedia.org/wiki/Alpha-glucosidase_inhibito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IN" sz="5400" dirty="0" smtClean="0">
                <a:solidFill>
                  <a:srgbClr val="C00000"/>
                </a:solidFill>
              </a:rPr>
              <a:t>Anti-diabetic medication</a:t>
            </a:r>
            <a:r>
              <a:rPr lang="en-IN" sz="5400" smtClean="0">
                <a:solidFill>
                  <a:srgbClr val="C00000"/>
                </a:solidFill>
              </a:rPr>
              <a:t/>
            </a:r>
            <a:br>
              <a:rPr lang="en-IN" sz="5400" smtClean="0">
                <a:solidFill>
                  <a:srgbClr val="C00000"/>
                </a:solidFill>
              </a:rPr>
            </a:br>
            <a:endParaRPr lang="en-IN" sz="5400" dirty="0">
              <a:solidFill>
                <a:srgbClr val="C00000"/>
              </a:solidFill>
            </a:endParaRPr>
          </a:p>
        </p:txBody>
      </p:sp>
      <p:sp>
        <p:nvSpPr>
          <p:cNvPr id="3" name="Subtitle 2"/>
          <p:cNvSpPr>
            <a:spLocks noGrp="1"/>
          </p:cNvSpPr>
          <p:nvPr>
            <p:ph type="subTitle" idx="1"/>
          </p:nvPr>
        </p:nvSpPr>
        <p:spPr>
          <a:xfrm>
            <a:off x="4191000" y="3962400"/>
            <a:ext cx="6400800" cy="1752600"/>
          </a:xfrm>
        </p:spPr>
        <p:txBody>
          <a:bodyPr>
            <a:normAutofit/>
          </a:bodyPr>
          <a:lstStyle/>
          <a:p>
            <a:pPr algn="l"/>
            <a:r>
              <a:rPr lang="en-IN" sz="2400" dirty="0" err="1" smtClean="0">
                <a:solidFill>
                  <a:schemeClr val="tx1"/>
                </a:solidFill>
                <a:latin typeface="Times New Roman" pitchFamily="18" charset="0"/>
                <a:cs typeface="Times New Roman" pitchFamily="18" charset="0"/>
              </a:rPr>
              <a:t>Dr.</a:t>
            </a:r>
            <a:r>
              <a:rPr lang="en-IN" sz="2400" dirty="0" smtClean="0">
                <a:solidFill>
                  <a:schemeClr val="tx1"/>
                </a:solidFill>
                <a:latin typeface="Times New Roman" pitchFamily="18" charset="0"/>
                <a:cs typeface="Times New Roman" pitchFamily="18" charset="0"/>
              </a:rPr>
              <a:t> r. </a:t>
            </a:r>
            <a:r>
              <a:rPr lang="en-IN" sz="2400" dirty="0" err="1" smtClean="0">
                <a:solidFill>
                  <a:schemeClr val="tx1"/>
                </a:solidFill>
                <a:latin typeface="Times New Roman" pitchFamily="18" charset="0"/>
                <a:cs typeface="Times New Roman" pitchFamily="18" charset="0"/>
              </a:rPr>
              <a:t>Babujanarthanam</a:t>
            </a:r>
            <a:r>
              <a:rPr lang="en-IN" sz="2400" dirty="0" smtClean="0">
                <a:solidFill>
                  <a:schemeClr val="tx1"/>
                </a:solidFill>
                <a:latin typeface="Times New Roman" pitchFamily="18" charset="0"/>
                <a:cs typeface="Times New Roman" pitchFamily="18" charset="0"/>
              </a:rPr>
              <a:t>,</a:t>
            </a:r>
          </a:p>
          <a:p>
            <a:pPr algn="l"/>
            <a:r>
              <a:rPr lang="en-IN" sz="2400" dirty="0" smtClean="0">
                <a:solidFill>
                  <a:schemeClr val="tx1"/>
                </a:solidFill>
                <a:latin typeface="Times New Roman" pitchFamily="18" charset="0"/>
                <a:cs typeface="Times New Roman" pitchFamily="18" charset="0"/>
              </a:rPr>
              <a:t>Associate Professor,</a:t>
            </a:r>
          </a:p>
          <a:p>
            <a:pPr algn="l"/>
            <a:r>
              <a:rPr lang="en-IN" sz="2400" dirty="0" smtClean="0">
                <a:solidFill>
                  <a:schemeClr val="tx1"/>
                </a:solidFill>
                <a:latin typeface="Times New Roman" pitchFamily="18" charset="0"/>
                <a:cs typeface="Times New Roman" pitchFamily="18" charset="0"/>
              </a:rPr>
              <a:t>Department of Biochemistry</a:t>
            </a:r>
            <a:endParaRPr lang="en-IN" sz="24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732309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381000"/>
            <a:ext cx="4038600" cy="5745163"/>
          </a:xfrm>
        </p:spPr>
        <p:txBody>
          <a:bodyPr>
            <a:normAutofit fontScale="55000" lnSpcReduction="20000"/>
          </a:bodyPr>
          <a:lstStyle/>
          <a:p>
            <a:pPr>
              <a:buFont typeface="Wingdings" pitchFamily="2" charset="2"/>
              <a:buChar char="Ø"/>
            </a:pPr>
            <a:r>
              <a:rPr lang="en-IN" b="1" dirty="0">
                <a:latin typeface="Times New Roman" pitchFamily="18" charset="0"/>
                <a:cs typeface="Times New Roman" pitchFamily="18" charset="0"/>
              </a:rPr>
              <a:t>Drugs used in diabetes</a:t>
            </a:r>
            <a:r>
              <a:rPr lang="en-IN" dirty="0">
                <a:latin typeface="Times New Roman" pitchFamily="18" charset="0"/>
                <a:cs typeface="Times New Roman" pitchFamily="18" charset="0"/>
              </a:rPr>
              <a:t> treat </a:t>
            </a:r>
            <a:r>
              <a:rPr lang="en-IN" dirty="0">
                <a:latin typeface="Times New Roman" pitchFamily="18" charset="0"/>
                <a:cs typeface="Times New Roman" pitchFamily="18" charset="0"/>
                <a:hlinkClick r:id="rId2" tooltip="Diabetes mellitus"/>
              </a:rPr>
              <a:t>diabetes mellitus</a:t>
            </a:r>
            <a:r>
              <a:rPr lang="en-IN" dirty="0">
                <a:latin typeface="Times New Roman" pitchFamily="18" charset="0"/>
                <a:cs typeface="Times New Roman" pitchFamily="18" charset="0"/>
              </a:rPr>
              <a:t> by lowering the </a:t>
            </a:r>
            <a:r>
              <a:rPr lang="en-IN" dirty="0">
                <a:latin typeface="Times New Roman" pitchFamily="18" charset="0"/>
                <a:cs typeface="Times New Roman" pitchFamily="18" charset="0"/>
                <a:hlinkClick r:id="rId3" tooltip="Blood sugar level"/>
              </a:rPr>
              <a:t>glucose level in the blood</a:t>
            </a:r>
            <a:r>
              <a:rPr lang="en-IN" dirty="0">
                <a:latin typeface="Times New Roman" pitchFamily="18" charset="0"/>
                <a:cs typeface="Times New Roman" pitchFamily="18" charset="0"/>
              </a:rPr>
              <a:t>. With the exceptions of </a:t>
            </a:r>
            <a:r>
              <a:rPr lang="en-IN" dirty="0">
                <a:latin typeface="Times New Roman" pitchFamily="18" charset="0"/>
                <a:cs typeface="Times New Roman" pitchFamily="18" charset="0"/>
                <a:hlinkClick r:id="rId4" tooltip="Insulin (medication)"/>
              </a:rPr>
              <a:t>insulin</a:t>
            </a:r>
            <a:r>
              <a:rPr lang="en-IN" dirty="0">
                <a:latin typeface="Times New Roman" pitchFamily="18" charset="0"/>
                <a:cs typeface="Times New Roman" pitchFamily="18" charset="0"/>
              </a:rPr>
              <a:t>, </a:t>
            </a:r>
            <a:r>
              <a:rPr lang="en-IN" dirty="0" err="1">
                <a:latin typeface="Times New Roman" pitchFamily="18" charset="0"/>
                <a:cs typeface="Times New Roman" pitchFamily="18" charset="0"/>
                <a:hlinkClick r:id="rId5" tooltip="Exenatide"/>
              </a:rPr>
              <a:t>exenatide</a:t>
            </a:r>
            <a:r>
              <a:rPr lang="en-IN" dirty="0">
                <a:latin typeface="Times New Roman" pitchFamily="18" charset="0"/>
                <a:cs typeface="Times New Roman" pitchFamily="18" charset="0"/>
              </a:rPr>
              <a:t>, </a:t>
            </a:r>
            <a:r>
              <a:rPr lang="en-IN" dirty="0" err="1">
                <a:latin typeface="Times New Roman" pitchFamily="18" charset="0"/>
                <a:cs typeface="Times New Roman" pitchFamily="18" charset="0"/>
                <a:hlinkClick r:id="rId6" tooltip="Liraglutide"/>
              </a:rPr>
              <a:t>liraglutide</a:t>
            </a:r>
            <a:r>
              <a:rPr lang="en-IN" dirty="0">
                <a:latin typeface="Times New Roman" pitchFamily="18" charset="0"/>
                <a:cs typeface="Times New Roman" pitchFamily="18" charset="0"/>
              </a:rPr>
              <a:t> and </a:t>
            </a:r>
            <a:r>
              <a:rPr lang="en-IN" dirty="0" err="1">
                <a:latin typeface="Times New Roman" pitchFamily="18" charset="0"/>
                <a:cs typeface="Times New Roman" pitchFamily="18" charset="0"/>
                <a:hlinkClick r:id="rId7" tooltip="Pramlintide"/>
              </a:rPr>
              <a:t>pramlintide</a:t>
            </a:r>
            <a:r>
              <a:rPr lang="en-IN" dirty="0">
                <a:latin typeface="Times New Roman" pitchFamily="18" charset="0"/>
                <a:cs typeface="Times New Roman" pitchFamily="18" charset="0"/>
              </a:rPr>
              <a:t>, all are administered orally and are thus also called </a:t>
            </a:r>
            <a:r>
              <a:rPr lang="en-IN" b="1" dirty="0">
                <a:latin typeface="Times New Roman" pitchFamily="18" charset="0"/>
                <a:cs typeface="Times New Roman" pitchFamily="18" charset="0"/>
              </a:rPr>
              <a:t>oral </a:t>
            </a:r>
            <a:r>
              <a:rPr lang="en-IN" b="1" dirty="0" err="1">
                <a:latin typeface="Times New Roman" pitchFamily="18" charset="0"/>
                <a:cs typeface="Times New Roman" pitchFamily="18" charset="0"/>
              </a:rPr>
              <a:t>hypoglycemic</a:t>
            </a:r>
            <a:r>
              <a:rPr lang="en-IN" b="1" dirty="0">
                <a:latin typeface="Times New Roman" pitchFamily="18" charset="0"/>
                <a:cs typeface="Times New Roman" pitchFamily="18" charset="0"/>
              </a:rPr>
              <a:t> agents</a:t>
            </a:r>
            <a:r>
              <a:rPr lang="en-IN" dirty="0">
                <a:latin typeface="Times New Roman" pitchFamily="18" charset="0"/>
                <a:cs typeface="Times New Roman" pitchFamily="18" charset="0"/>
              </a:rPr>
              <a:t> or </a:t>
            </a:r>
            <a:r>
              <a:rPr lang="en-IN" b="1" dirty="0">
                <a:latin typeface="Times New Roman" pitchFamily="18" charset="0"/>
                <a:cs typeface="Times New Roman" pitchFamily="18" charset="0"/>
              </a:rPr>
              <a:t>oral </a:t>
            </a:r>
            <a:r>
              <a:rPr lang="en-IN" b="1" dirty="0" err="1">
                <a:latin typeface="Times New Roman" pitchFamily="18" charset="0"/>
                <a:cs typeface="Times New Roman" pitchFamily="18" charset="0"/>
              </a:rPr>
              <a:t>antihyperglycemic</a:t>
            </a:r>
            <a:r>
              <a:rPr lang="en-IN" b="1" dirty="0">
                <a:latin typeface="Times New Roman" pitchFamily="18" charset="0"/>
                <a:cs typeface="Times New Roman" pitchFamily="18" charset="0"/>
              </a:rPr>
              <a:t> agents</a:t>
            </a:r>
            <a:r>
              <a:rPr lang="en-IN" dirty="0">
                <a:latin typeface="Times New Roman" pitchFamily="18" charset="0"/>
                <a:cs typeface="Times New Roman" pitchFamily="18" charset="0"/>
              </a:rPr>
              <a:t>. There are different classes of anti-diabetic drugs, and their selection depends on the nature of the diabetes, age and situation of the person, as well as other factors.</a:t>
            </a:r>
          </a:p>
          <a:p>
            <a:pPr>
              <a:buFont typeface="Wingdings" pitchFamily="2" charset="2"/>
              <a:buChar char="Ø"/>
            </a:pPr>
            <a:r>
              <a:rPr lang="en-IN" dirty="0">
                <a:latin typeface="Times New Roman" pitchFamily="18" charset="0"/>
                <a:cs typeface="Times New Roman" pitchFamily="18" charset="0"/>
                <a:hlinkClick r:id="rId8" tooltip="Diabetes mellitus type 1"/>
              </a:rPr>
              <a:t>Diabetes mellitus type 1</a:t>
            </a:r>
            <a:r>
              <a:rPr lang="en-IN" dirty="0">
                <a:latin typeface="Times New Roman" pitchFamily="18" charset="0"/>
                <a:cs typeface="Times New Roman" pitchFamily="18" charset="0"/>
              </a:rPr>
              <a:t> is a disease caused by the lack of insulin. Insulin must be used in type 1, which must be injected.</a:t>
            </a:r>
          </a:p>
          <a:p>
            <a:pPr>
              <a:buFont typeface="Wingdings" pitchFamily="2" charset="2"/>
              <a:buChar char="Ø"/>
            </a:pPr>
            <a:r>
              <a:rPr lang="en-IN" dirty="0">
                <a:latin typeface="Times New Roman" pitchFamily="18" charset="0"/>
                <a:cs typeface="Times New Roman" pitchFamily="18" charset="0"/>
                <a:hlinkClick r:id="rId9" tooltip="Diabetes mellitus type 2"/>
              </a:rPr>
              <a:t>Diabetes mellitus type 2</a:t>
            </a:r>
            <a:r>
              <a:rPr lang="en-IN" dirty="0">
                <a:latin typeface="Times New Roman" pitchFamily="18" charset="0"/>
                <a:cs typeface="Times New Roman" pitchFamily="18" charset="0"/>
              </a:rPr>
              <a:t> is a disease of insulin resistance by cells. Type 2 diabetes mellitus is the most common type of diabetes. Treatments include (1) agents that increase the amount of insulin secreted by the pancreas, (2) agents that increase the sensitivity of target organs to insulin, and (3) agents that decrease the rate at which glucose is absorbed from the gastrointestinal tract.</a:t>
            </a:r>
          </a:p>
          <a:p>
            <a:pPr>
              <a:buFont typeface="Wingdings" pitchFamily="2" charset="2"/>
              <a:buChar char="Ø"/>
            </a:pPr>
            <a:r>
              <a:rPr lang="en-IN" dirty="0">
                <a:latin typeface="Times New Roman" pitchFamily="18" charset="0"/>
                <a:cs typeface="Times New Roman" pitchFamily="18" charset="0"/>
              </a:rPr>
              <a:t>Several groups of drugs, mostly given by mouth, are effective in type 2, often in combination. The therapeutic combination in type 2 may include insulin, not necessarily because oral agents have failed completely, but in search of a desired combination of effects. </a:t>
            </a:r>
          </a:p>
          <a:p>
            <a:pPr>
              <a:buFont typeface="Wingdings" pitchFamily="2" charset="2"/>
              <a:buChar char="Ø"/>
            </a:pPr>
            <a:endParaRPr lang="en-IN" dirty="0">
              <a:latin typeface="Times New Roman" pitchFamily="18" charset="0"/>
              <a:cs typeface="Times New Roman" pitchFamily="18" charset="0"/>
            </a:endParaRPr>
          </a:p>
        </p:txBody>
      </p:sp>
      <p:pic>
        <p:nvPicPr>
          <p:cNvPr id="1027" name="Picture 3"/>
          <p:cNvPicPr>
            <a:picLocks noGrp="1" noChangeAspect="1" noChangeArrowheads="1"/>
          </p:cNvPicPr>
          <p:nvPr>
            <p:ph sz="half" idx="2"/>
          </p:nvPr>
        </p:nvPicPr>
        <p:blipFill>
          <a:blip r:embed="rId10">
            <a:extLst>
              <a:ext uri="{28A0092B-C50C-407E-A947-70E740481C1C}">
                <a14:useLocalDpi xmlns:a14="http://schemas.microsoft.com/office/drawing/2010/main" val="0"/>
              </a:ext>
            </a:extLst>
          </a:blip>
          <a:srcRect/>
          <a:stretch>
            <a:fillRect/>
          </a:stretch>
        </p:blipFill>
        <p:spPr bwMode="auto">
          <a:xfrm>
            <a:off x="4572000" y="685800"/>
            <a:ext cx="40386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0697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745163"/>
          </a:xfrm>
        </p:spPr>
        <p:txBody>
          <a:bodyPr>
            <a:normAutofit fontScale="55000" lnSpcReduction="20000"/>
          </a:bodyPr>
          <a:lstStyle/>
          <a:p>
            <a:pPr>
              <a:buFont typeface="Wingdings" pitchFamily="2" charset="2"/>
              <a:buChar char="q"/>
            </a:pPr>
            <a:r>
              <a:rPr lang="en-IN" sz="2900" dirty="0">
                <a:solidFill>
                  <a:srgbClr val="7030A0"/>
                </a:solidFill>
                <a:latin typeface="Times New Roman" pitchFamily="18" charset="0"/>
                <a:cs typeface="Times New Roman" pitchFamily="18" charset="0"/>
              </a:rPr>
              <a:t>Insulin</a:t>
            </a:r>
          </a:p>
          <a:p>
            <a:pPr marL="0" indent="0">
              <a:buNone/>
            </a:pPr>
            <a:r>
              <a:rPr lang="en-IN" sz="2900" dirty="0">
                <a:solidFill>
                  <a:srgbClr val="7030A0"/>
                </a:solidFill>
                <a:latin typeface="Times New Roman" pitchFamily="18" charset="0"/>
                <a:cs typeface="Times New Roman" pitchFamily="18" charset="0"/>
              </a:rPr>
              <a:t>Insulin is usually given </a:t>
            </a:r>
            <a:r>
              <a:rPr lang="en-IN" sz="2900" dirty="0">
                <a:solidFill>
                  <a:srgbClr val="7030A0"/>
                </a:solidFill>
                <a:latin typeface="Times New Roman" pitchFamily="18" charset="0"/>
                <a:cs typeface="Times New Roman" pitchFamily="18" charset="0"/>
                <a:hlinkClick r:id="rId2" tooltip="Subcutaneous tissue"/>
              </a:rPr>
              <a:t>subcutaneously</a:t>
            </a:r>
            <a:r>
              <a:rPr lang="en-IN" sz="2900" dirty="0">
                <a:solidFill>
                  <a:srgbClr val="7030A0"/>
                </a:solidFill>
                <a:latin typeface="Times New Roman" pitchFamily="18" charset="0"/>
                <a:cs typeface="Times New Roman" pitchFamily="18" charset="0"/>
              </a:rPr>
              <a:t>, either by injections or by an </a:t>
            </a:r>
            <a:r>
              <a:rPr lang="en-IN" sz="2900" dirty="0">
                <a:solidFill>
                  <a:srgbClr val="7030A0"/>
                </a:solidFill>
                <a:latin typeface="Times New Roman" pitchFamily="18" charset="0"/>
                <a:cs typeface="Times New Roman" pitchFamily="18" charset="0"/>
                <a:hlinkClick r:id="rId3" tooltip="Insulin pump"/>
              </a:rPr>
              <a:t>insulin pump</a:t>
            </a:r>
            <a:r>
              <a:rPr lang="en-IN" sz="2900" dirty="0">
                <a:solidFill>
                  <a:srgbClr val="7030A0"/>
                </a:solidFill>
                <a:latin typeface="Times New Roman" pitchFamily="18" charset="0"/>
                <a:cs typeface="Times New Roman" pitchFamily="18" charset="0"/>
              </a:rPr>
              <a:t>. In acute-care settings, insulin may also be given intravenously. In general, there are three types of insulin, characterized by the rate which they are metabolized by the body. They are </a:t>
            </a:r>
            <a:endParaRPr lang="en-IN" sz="2900" dirty="0" smtClean="0">
              <a:solidFill>
                <a:srgbClr val="7030A0"/>
              </a:solidFill>
              <a:latin typeface="Times New Roman" pitchFamily="18" charset="0"/>
              <a:cs typeface="Times New Roman" pitchFamily="18" charset="0"/>
            </a:endParaRPr>
          </a:p>
          <a:p>
            <a:pPr lvl="0">
              <a:buFont typeface="Wingdings" pitchFamily="2" charset="2"/>
              <a:buChar char="v"/>
            </a:pPr>
            <a:r>
              <a:rPr lang="en-IN" sz="2900" dirty="0" smtClean="0">
                <a:solidFill>
                  <a:srgbClr val="7030A0"/>
                </a:solidFill>
                <a:latin typeface="Times New Roman" pitchFamily="18" charset="0"/>
                <a:cs typeface="Times New Roman" pitchFamily="18" charset="0"/>
              </a:rPr>
              <a:t>rapid </a:t>
            </a:r>
            <a:r>
              <a:rPr lang="en-IN" sz="2900" dirty="0">
                <a:solidFill>
                  <a:srgbClr val="7030A0"/>
                </a:solidFill>
                <a:latin typeface="Times New Roman" pitchFamily="18" charset="0"/>
                <a:cs typeface="Times New Roman" pitchFamily="18" charset="0"/>
              </a:rPr>
              <a:t>acting </a:t>
            </a:r>
            <a:r>
              <a:rPr lang="en-IN" sz="2900" dirty="0" err="1" smtClean="0">
                <a:solidFill>
                  <a:srgbClr val="7030A0"/>
                </a:solidFill>
                <a:latin typeface="Times New Roman" pitchFamily="18" charset="0"/>
                <a:cs typeface="Times New Roman" pitchFamily="18" charset="0"/>
              </a:rPr>
              <a:t>insulins</a:t>
            </a:r>
            <a:r>
              <a:rPr lang="en-IN" sz="2900" dirty="0" smtClean="0">
                <a:solidFill>
                  <a:srgbClr val="7030A0"/>
                </a:solidFill>
                <a:latin typeface="Times New Roman" pitchFamily="18" charset="0"/>
                <a:cs typeface="Times New Roman" pitchFamily="18" charset="0"/>
              </a:rPr>
              <a:t>(</a:t>
            </a:r>
            <a:r>
              <a:rPr lang="en-IN" sz="2900" dirty="0">
                <a:solidFill>
                  <a:srgbClr val="7030A0"/>
                </a:solidFill>
                <a:latin typeface="Times New Roman" pitchFamily="18" charset="0"/>
                <a:cs typeface="Times New Roman" pitchFamily="18" charset="0"/>
              </a:rPr>
              <a:t>Regular insulin (</a:t>
            </a:r>
            <a:r>
              <a:rPr lang="en-IN" sz="2900" dirty="0" err="1">
                <a:solidFill>
                  <a:srgbClr val="7030A0"/>
                </a:solidFill>
                <a:latin typeface="Times New Roman" pitchFamily="18" charset="0"/>
                <a:cs typeface="Times New Roman" pitchFamily="18" charset="0"/>
              </a:rPr>
              <a:t>Humulin</a:t>
            </a:r>
            <a:r>
              <a:rPr lang="en-IN" sz="2900" dirty="0">
                <a:solidFill>
                  <a:srgbClr val="7030A0"/>
                </a:solidFill>
                <a:latin typeface="Times New Roman" pitchFamily="18" charset="0"/>
                <a:cs typeface="Times New Roman" pitchFamily="18" charset="0"/>
              </a:rPr>
              <a:t> R, </a:t>
            </a:r>
            <a:r>
              <a:rPr lang="en-IN" sz="2900" dirty="0" err="1">
                <a:solidFill>
                  <a:srgbClr val="7030A0"/>
                </a:solidFill>
                <a:latin typeface="Times New Roman" pitchFamily="18" charset="0"/>
                <a:cs typeface="Times New Roman" pitchFamily="18" charset="0"/>
              </a:rPr>
              <a:t>Novolin</a:t>
            </a:r>
            <a:r>
              <a:rPr lang="en-IN" sz="2900" dirty="0">
                <a:solidFill>
                  <a:srgbClr val="7030A0"/>
                </a:solidFill>
                <a:latin typeface="Times New Roman" pitchFamily="18" charset="0"/>
                <a:cs typeface="Times New Roman" pitchFamily="18" charset="0"/>
              </a:rPr>
              <a:t> </a:t>
            </a:r>
            <a:r>
              <a:rPr lang="en-IN" sz="2900" dirty="0" smtClean="0">
                <a:solidFill>
                  <a:srgbClr val="7030A0"/>
                </a:solidFill>
                <a:latin typeface="Times New Roman" pitchFamily="18" charset="0"/>
                <a:cs typeface="Times New Roman" pitchFamily="18" charset="0"/>
              </a:rPr>
              <a:t>R); Insulin </a:t>
            </a:r>
            <a:r>
              <a:rPr lang="en-IN" sz="2900" dirty="0" err="1">
                <a:solidFill>
                  <a:srgbClr val="7030A0"/>
                </a:solidFill>
                <a:latin typeface="Times New Roman" pitchFamily="18" charset="0"/>
                <a:cs typeface="Times New Roman" pitchFamily="18" charset="0"/>
              </a:rPr>
              <a:t>lispro</a:t>
            </a:r>
            <a:r>
              <a:rPr lang="en-IN" sz="2900" dirty="0">
                <a:solidFill>
                  <a:srgbClr val="7030A0"/>
                </a:solidFill>
                <a:latin typeface="Times New Roman" pitchFamily="18" charset="0"/>
                <a:cs typeface="Times New Roman" pitchFamily="18" charset="0"/>
              </a:rPr>
              <a:t> (Humalog</a:t>
            </a:r>
            <a:r>
              <a:rPr lang="en-IN" sz="2900" dirty="0" smtClean="0">
                <a:solidFill>
                  <a:srgbClr val="7030A0"/>
                </a:solidFill>
                <a:latin typeface="Times New Roman" pitchFamily="18" charset="0"/>
                <a:cs typeface="Times New Roman" pitchFamily="18" charset="0"/>
              </a:rPr>
              <a:t>))</a:t>
            </a:r>
          </a:p>
          <a:p>
            <a:pPr lvl="0">
              <a:buFont typeface="Wingdings" pitchFamily="2" charset="2"/>
              <a:buChar char="v"/>
            </a:pPr>
            <a:r>
              <a:rPr lang="en-IN" sz="2900" dirty="0" smtClean="0">
                <a:solidFill>
                  <a:srgbClr val="7030A0"/>
                </a:solidFill>
                <a:latin typeface="Times New Roman" pitchFamily="18" charset="0"/>
                <a:cs typeface="Times New Roman" pitchFamily="18" charset="0"/>
              </a:rPr>
              <a:t>intermediate </a:t>
            </a:r>
            <a:r>
              <a:rPr lang="en-IN" sz="2900" dirty="0">
                <a:solidFill>
                  <a:srgbClr val="7030A0"/>
                </a:solidFill>
                <a:latin typeface="Times New Roman" pitchFamily="18" charset="0"/>
                <a:cs typeface="Times New Roman" pitchFamily="18" charset="0"/>
              </a:rPr>
              <a:t>acting </a:t>
            </a:r>
            <a:r>
              <a:rPr lang="en-IN" sz="2900" dirty="0" err="1">
                <a:solidFill>
                  <a:srgbClr val="7030A0"/>
                </a:solidFill>
                <a:latin typeface="Times New Roman" pitchFamily="18" charset="0"/>
                <a:cs typeface="Times New Roman" pitchFamily="18" charset="0"/>
              </a:rPr>
              <a:t>insulins</a:t>
            </a:r>
            <a:r>
              <a:rPr lang="en-IN" sz="2900" dirty="0">
                <a:solidFill>
                  <a:srgbClr val="7030A0"/>
                </a:solidFill>
                <a:latin typeface="Times New Roman" pitchFamily="18" charset="0"/>
                <a:cs typeface="Times New Roman" pitchFamily="18" charset="0"/>
              </a:rPr>
              <a:t> </a:t>
            </a:r>
            <a:r>
              <a:rPr lang="en-IN" sz="2900" dirty="0" smtClean="0">
                <a:solidFill>
                  <a:srgbClr val="7030A0"/>
                </a:solidFill>
                <a:latin typeface="Times New Roman" pitchFamily="18" charset="0"/>
                <a:cs typeface="Times New Roman" pitchFamily="18" charset="0"/>
              </a:rPr>
              <a:t>(</a:t>
            </a:r>
            <a:r>
              <a:rPr lang="en-IN" sz="2900" dirty="0" err="1">
                <a:solidFill>
                  <a:srgbClr val="7030A0"/>
                </a:solidFill>
                <a:latin typeface="Times New Roman" pitchFamily="18" charset="0"/>
                <a:cs typeface="Times New Roman" pitchFamily="18" charset="0"/>
              </a:rPr>
              <a:t>Isophane</a:t>
            </a:r>
            <a:r>
              <a:rPr lang="en-IN" sz="2900" dirty="0">
                <a:solidFill>
                  <a:srgbClr val="7030A0"/>
                </a:solidFill>
                <a:latin typeface="Times New Roman" pitchFamily="18" charset="0"/>
                <a:cs typeface="Times New Roman" pitchFamily="18" charset="0"/>
              </a:rPr>
              <a:t> insulin, neutral protamine </a:t>
            </a:r>
            <a:r>
              <a:rPr lang="en-IN" sz="2900" dirty="0" err="1">
                <a:solidFill>
                  <a:srgbClr val="7030A0"/>
                </a:solidFill>
                <a:latin typeface="Times New Roman" pitchFamily="18" charset="0"/>
                <a:cs typeface="Times New Roman" pitchFamily="18" charset="0"/>
              </a:rPr>
              <a:t>Hagedorn</a:t>
            </a:r>
            <a:r>
              <a:rPr lang="en-IN" sz="2900" dirty="0">
                <a:solidFill>
                  <a:srgbClr val="7030A0"/>
                </a:solidFill>
                <a:latin typeface="Times New Roman" pitchFamily="18" charset="0"/>
                <a:cs typeface="Times New Roman" pitchFamily="18" charset="0"/>
              </a:rPr>
              <a:t> (NPH</a:t>
            </a:r>
            <a:r>
              <a:rPr lang="en-IN" sz="2900" dirty="0" smtClean="0">
                <a:solidFill>
                  <a:srgbClr val="7030A0"/>
                </a:solidFill>
                <a:latin typeface="Times New Roman" pitchFamily="18" charset="0"/>
                <a:cs typeface="Times New Roman" pitchFamily="18" charset="0"/>
              </a:rPr>
              <a:t>); Insulin </a:t>
            </a:r>
            <a:r>
              <a:rPr lang="en-IN" sz="2900" dirty="0">
                <a:solidFill>
                  <a:srgbClr val="7030A0"/>
                </a:solidFill>
                <a:latin typeface="Times New Roman" pitchFamily="18" charset="0"/>
                <a:cs typeface="Times New Roman" pitchFamily="18" charset="0"/>
              </a:rPr>
              <a:t>zinc (</a:t>
            </a:r>
            <a:r>
              <a:rPr lang="en-IN" sz="2900" dirty="0" err="1">
                <a:solidFill>
                  <a:srgbClr val="7030A0"/>
                </a:solidFill>
                <a:latin typeface="Times New Roman" pitchFamily="18" charset="0"/>
                <a:cs typeface="Times New Roman" pitchFamily="18" charset="0"/>
              </a:rPr>
              <a:t>Lente</a:t>
            </a:r>
            <a:r>
              <a:rPr lang="en-IN" sz="2900" dirty="0" smtClean="0">
                <a:solidFill>
                  <a:srgbClr val="7030A0"/>
                </a:solidFill>
                <a:latin typeface="Times New Roman" pitchFamily="18" charset="0"/>
                <a:cs typeface="Times New Roman" pitchFamily="18" charset="0"/>
              </a:rPr>
              <a:t>))</a:t>
            </a:r>
            <a:endParaRPr lang="en-IN" sz="2900" dirty="0">
              <a:solidFill>
                <a:srgbClr val="7030A0"/>
              </a:solidFill>
              <a:latin typeface="Times New Roman" pitchFamily="18" charset="0"/>
              <a:cs typeface="Times New Roman" pitchFamily="18" charset="0"/>
            </a:endParaRPr>
          </a:p>
          <a:p>
            <a:pPr lvl="0">
              <a:buFont typeface="Wingdings" pitchFamily="2" charset="2"/>
              <a:buChar char="v"/>
            </a:pPr>
            <a:r>
              <a:rPr lang="en-IN" sz="2900" dirty="0" smtClean="0">
                <a:solidFill>
                  <a:srgbClr val="7030A0"/>
                </a:solidFill>
                <a:latin typeface="Times New Roman" pitchFamily="18" charset="0"/>
                <a:cs typeface="Times New Roman" pitchFamily="18" charset="0"/>
              </a:rPr>
              <a:t>long </a:t>
            </a:r>
            <a:r>
              <a:rPr lang="en-IN" sz="2900" dirty="0">
                <a:solidFill>
                  <a:srgbClr val="7030A0"/>
                </a:solidFill>
                <a:latin typeface="Times New Roman" pitchFamily="18" charset="0"/>
                <a:cs typeface="Times New Roman" pitchFamily="18" charset="0"/>
              </a:rPr>
              <a:t>acting </a:t>
            </a:r>
            <a:r>
              <a:rPr lang="en-IN" sz="2900" dirty="0" err="1" smtClean="0">
                <a:solidFill>
                  <a:srgbClr val="7030A0"/>
                </a:solidFill>
                <a:latin typeface="Times New Roman" pitchFamily="18" charset="0"/>
                <a:cs typeface="Times New Roman" pitchFamily="18" charset="0"/>
              </a:rPr>
              <a:t>insulins</a:t>
            </a:r>
            <a:r>
              <a:rPr lang="en-IN" sz="2900" dirty="0">
                <a:solidFill>
                  <a:srgbClr val="7030A0"/>
                </a:solidFill>
                <a:latin typeface="Times New Roman" pitchFamily="18" charset="0"/>
                <a:cs typeface="Times New Roman" pitchFamily="18" charset="0"/>
              </a:rPr>
              <a:t> </a:t>
            </a:r>
            <a:r>
              <a:rPr lang="en-IN" sz="2900" dirty="0" smtClean="0">
                <a:solidFill>
                  <a:srgbClr val="7030A0"/>
                </a:solidFill>
                <a:latin typeface="Times New Roman" pitchFamily="18" charset="0"/>
                <a:cs typeface="Times New Roman" pitchFamily="18" charset="0"/>
              </a:rPr>
              <a:t>(</a:t>
            </a:r>
            <a:r>
              <a:rPr lang="en-IN" sz="2900" dirty="0">
                <a:solidFill>
                  <a:srgbClr val="7030A0"/>
                </a:solidFill>
                <a:latin typeface="Times New Roman" pitchFamily="18" charset="0"/>
                <a:cs typeface="Times New Roman" pitchFamily="18" charset="0"/>
              </a:rPr>
              <a:t>Extended insulin zinc insulin (</a:t>
            </a:r>
            <a:r>
              <a:rPr lang="en-IN" sz="2900" dirty="0" err="1">
                <a:solidFill>
                  <a:srgbClr val="7030A0"/>
                </a:solidFill>
                <a:latin typeface="Times New Roman" pitchFamily="18" charset="0"/>
                <a:cs typeface="Times New Roman" pitchFamily="18" charset="0"/>
              </a:rPr>
              <a:t>Ultralente</a:t>
            </a:r>
            <a:r>
              <a:rPr lang="en-IN" sz="2900" dirty="0" smtClean="0">
                <a:solidFill>
                  <a:srgbClr val="7030A0"/>
                </a:solidFill>
                <a:latin typeface="Times New Roman" pitchFamily="18" charset="0"/>
                <a:cs typeface="Times New Roman" pitchFamily="18" charset="0"/>
              </a:rPr>
              <a:t>); Insulin </a:t>
            </a:r>
            <a:r>
              <a:rPr lang="en-IN" sz="2900" dirty="0" err="1">
                <a:solidFill>
                  <a:srgbClr val="7030A0"/>
                </a:solidFill>
                <a:latin typeface="Times New Roman" pitchFamily="18" charset="0"/>
                <a:cs typeface="Times New Roman" pitchFamily="18" charset="0"/>
              </a:rPr>
              <a:t>glargine</a:t>
            </a:r>
            <a:r>
              <a:rPr lang="en-IN" sz="2900" dirty="0">
                <a:solidFill>
                  <a:srgbClr val="7030A0"/>
                </a:solidFill>
                <a:latin typeface="Times New Roman" pitchFamily="18" charset="0"/>
                <a:cs typeface="Times New Roman" pitchFamily="18" charset="0"/>
              </a:rPr>
              <a:t> (Lantus</a:t>
            </a:r>
            <a:r>
              <a:rPr lang="en-IN" sz="2900" dirty="0" smtClean="0">
                <a:solidFill>
                  <a:srgbClr val="7030A0"/>
                </a:solidFill>
                <a:latin typeface="Times New Roman" pitchFamily="18" charset="0"/>
                <a:cs typeface="Times New Roman" pitchFamily="18" charset="0"/>
              </a:rPr>
              <a:t>))</a:t>
            </a:r>
            <a:endParaRPr lang="en-IN" sz="2900" dirty="0">
              <a:solidFill>
                <a:srgbClr val="7030A0"/>
              </a:solidFill>
              <a:latin typeface="Times New Roman" pitchFamily="18" charset="0"/>
              <a:cs typeface="Times New Roman" pitchFamily="18" charset="0"/>
            </a:endParaRPr>
          </a:p>
          <a:p>
            <a:pPr>
              <a:buFont typeface="Wingdings" pitchFamily="2" charset="2"/>
              <a:buChar char="v"/>
            </a:pPr>
            <a:endParaRPr lang="en-IN" sz="2900" dirty="0" smtClean="0">
              <a:solidFill>
                <a:srgbClr val="7030A0"/>
              </a:solidFill>
              <a:latin typeface="Times New Roman" pitchFamily="18" charset="0"/>
              <a:cs typeface="Times New Roman" pitchFamily="18" charset="0"/>
            </a:endParaRPr>
          </a:p>
          <a:p>
            <a:pPr marL="0" indent="0">
              <a:buNone/>
            </a:pPr>
            <a:endParaRPr lang="en-IN" sz="2900" dirty="0">
              <a:solidFill>
                <a:srgbClr val="7030A0"/>
              </a:solidFill>
              <a:latin typeface="Times New Roman" pitchFamily="18" charset="0"/>
              <a:cs typeface="Times New Roman" pitchFamily="18" charset="0"/>
            </a:endParaRPr>
          </a:p>
          <a:p>
            <a:pPr>
              <a:buFont typeface="Wingdings" pitchFamily="2" charset="2"/>
              <a:buChar char="q"/>
            </a:pPr>
            <a:r>
              <a:rPr lang="en-IN" sz="2900" dirty="0" smtClean="0">
                <a:solidFill>
                  <a:srgbClr val="7030A0"/>
                </a:solidFill>
                <a:latin typeface="Times New Roman" pitchFamily="18" charset="0"/>
                <a:cs typeface="Times New Roman" pitchFamily="18" charset="0"/>
              </a:rPr>
              <a:t>Sensitizers</a:t>
            </a:r>
            <a:endParaRPr lang="en-IN" sz="2900" dirty="0">
              <a:solidFill>
                <a:srgbClr val="7030A0"/>
              </a:solidFill>
              <a:latin typeface="Times New Roman" pitchFamily="18" charset="0"/>
              <a:cs typeface="Times New Roman" pitchFamily="18" charset="0"/>
            </a:endParaRPr>
          </a:p>
          <a:p>
            <a:pPr marL="0" indent="0">
              <a:buNone/>
            </a:pPr>
            <a:r>
              <a:rPr lang="en-IN" sz="2900" dirty="0">
                <a:solidFill>
                  <a:srgbClr val="7030A0"/>
                </a:solidFill>
                <a:latin typeface="Times New Roman" pitchFamily="18" charset="0"/>
                <a:cs typeface="Times New Roman" pitchFamily="18" charset="0"/>
              </a:rPr>
              <a:t>Insulin sensitizers address the core problem in type 2 diabetes – </a:t>
            </a:r>
            <a:r>
              <a:rPr lang="en-IN" sz="2900" dirty="0">
                <a:latin typeface="Times New Roman" pitchFamily="18" charset="0"/>
                <a:cs typeface="Times New Roman" pitchFamily="18" charset="0"/>
                <a:hlinkClick r:id="rId4" tooltip="Insulin resistance"/>
              </a:rPr>
              <a:t>insulin resistance</a:t>
            </a:r>
            <a:r>
              <a:rPr lang="en-IN" sz="2900" dirty="0">
                <a:solidFill>
                  <a:srgbClr val="7030A0"/>
                </a:solidFill>
                <a:latin typeface="Times New Roman" pitchFamily="18" charset="0"/>
                <a:cs typeface="Times New Roman" pitchFamily="18" charset="0"/>
              </a:rPr>
              <a:t>.</a:t>
            </a:r>
          </a:p>
          <a:p>
            <a:pPr>
              <a:buFont typeface="Wingdings" pitchFamily="2" charset="2"/>
              <a:buChar char="v"/>
            </a:pPr>
            <a:r>
              <a:rPr lang="en-IN" sz="2900" b="1" dirty="0" err="1">
                <a:solidFill>
                  <a:srgbClr val="7030A0"/>
                </a:solidFill>
                <a:latin typeface="Times New Roman" pitchFamily="18" charset="0"/>
                <a:cs typeface="Times New Roman" pitchFamily="18" charset="0"/>
              </a:rPr>
              <a:t>Biguanides</a:t>
            </a:r>
            <a:r>
              <a:rPr lang="en-IN" sz="2900" i="1" dirty="0">
                <a:solidFill>
                  <a:srgbClr val="7030A0"/>
                </a:solidFill>
                <a:latin typeface="Times New Roman" pitchFamily="18" charset="0"/>
                <a:cs typeface="Times New Roman" pitchFamily="18" charset="0"/>
              </a:rPr>
              <a:t> </a:t>
            </a:r>
            <a:endParaRPr lang="en-IN" sz="2900" dirty="0">
              <a:solidFill>
                <a:srgbClr val="7030A0"/>
              </a:solidFill>
              <a:latin typeface="Times New Roman" pitchFamily="18" charset="0"/>
              <a:cs typeface="Times New Roman" pitchFamily="18" charset="0"/>
            </a:endParaRPr>
          </a:p>
          <a:p>
            <a:pPr marL="400050" lvl="1" indent="0">
              <a:buNone/>
            </a:pPr>
            <a:r>
              <a:rPr lang="en-IN" sz="2900" dirty="0" err="1">
                <a:solidFill>
                  <a:srgbClr val="7030A0"/>
                </a:solidFill>
                <a:latin typeface="Times New Roman" pitchFamily="18" charset="0"/>
                <a:cs typeface="Times New Roman" pitchFamily="18" charset="0"/>
                <a:hlinkClick r:id="rId5" tooltip="Biguanide"/>
              </a:rPr>
              <a:t>Biguanides</a:t>
            </a:r>
            <a:r>
              <a:rPr lang="en-IN" sz="2900" dirty="0">
                <a:solidFill>
                  <a:srgbClr val="7030A0"/>
                </a:solidFill>
                <a:latin typeface="Times New Roman" pitchFamily="18" charset="0"/>
                <a:cs typeface="Times New Roman" pitchFamily="18" charset="0"/>
              </a:rPr>
              <a:t> reduce </a:t>
            </a:r>
            <a:r>
              <a:rPr lang="en-IN" sz="2900" dirty="0">
                <a:solidFill>
                  <a:srgbClr val="7030A0"/>
                </a:solidFill>
                <a:latin typeface="Times New Roman" pitchFamily="18" charset="0"/>
                <a:cs typeface="Times New Roman" pitchFamily="18" charset="0"/>
                <a:hlinkClick r:id="rId6" tooltip="Liver"/>
              </a:rPr>
              <a:t>hepatic</a:t>
            </a:r>
            <a:r>
              <a:rPr lang="en-IN" sz="2900" dirty="0">
                <a:solidFill>
                  <a:srgbClr val="7030A0"/>
                </a:solidFill>
                <a:latin typeface="Times New Roman" pitchFamily="18" charset="0"/>
                <a:cs typeface="Times New Roman" pitchFamily="18" charset="0"/>
              </a:rPr>
              <a:t> glucose output and increase uptake of glucose by the periphery, including skeletal muscle. Although it must be used with caution in patients with impaired liver or </a:t>
            </a:r>
            <a:r>
              <a:rPr lang="en-IN" sz="2900" dirty="0">
                <a:solidFill>
                  <a:srgbClr val="7030A0"/>
                </a:solidFill>
                <a:latin typeface="Times New Roman" pitchFamily="18" charset="0"/>
                <a:cs typeface="Times New Roman" pitchFamily="18" charset="0"/>
                <a:hlinkClick r:id="rId7" tooltip="Kidney"/>
              </a:rPr>
              <a:t>kidney</a:t>
            </a:r>
            <a:r>
              <a:rPr lang="en-IN" sz="2900" dirty="0">
                <a:solidFill>
                  <a:srgbClr val="7030A0"/>
                </a:solidFill>
                <a:latin typeface="Times New Roman" pitchFamily="18" charset="0"/>
                <a:cs typeface="Times New Roman" pitchFamily="18" charset="0"/>
              </a:rPr>
              <a:t> function, </a:t>
            </a:r>
            <a:r>
              <a:rPr lang="en-IN" sz="2900" dirty="0">
                <a:solidFill>
                  <a:srgbClr val="7030A0"/>
                </a:solidFill>
                <a:latin typeface="Times New Roman" pitchFamily="18" charset="0"/>
                <a:cs typeface="Times New Roman" pitchFamily="18" charset="0"/>
                <a:hlinkClick r:id="rId8" tooltip="Metformin"/>
              </a:rPr>
              <a:t>metformin</a:t>
            </a:r>
            <a:r>
              <a:rPr lang="en-IN" sz="2900" dirty="0">
                <a:solidFill>
                  <a:srgbClr val="7030A0"/>
                </a:solidFill>
                <a:latin typeface="Times New Roman" pitchFamily="18" charset="0"/>
                <a:cs typeface="Times New Roman" pitchFamily="18" charset="0"/>
              </a:rPr>
              <a:t>, a </a:t>
            </a:r>
            <a:r>
              <a:rPr lang="en-IN" sz="2900" dirty="0" err="1">
                <a:solidFill>
                  <a:srgbClr val="7030A0"/>
                </a:solidFill>
                <a:latin typeface="Times New Roman" pitchFamily="18" charset="0"/>
                <a:cs typeface="Times New Roman" pitchFamily="18" charset="0"/>
              </a:rPr>
              <a:t>biguanide</a:t>
            </a:r>
            <a:r>
              <a:rPr lang="en-IN" sz="2900" dirty="0">
                <a:solidFill>
                  <a:srgbClr val="7030A0"/>
                </a:solidFill>
                <a:latin typeface="Times New Roman" pitchFamily="18" charset="0"/>
                <a:cs typeface="Times New Roman" pitchFamily="18" charset="0"/>
              </a:rPr>
              <a:t>, has become the most commonly used agent for type 2 diabetes in children and teenagers. Among common diabetic drugs, metformin is the only widely used oral drug that does not cause weight gain.</a:t>
            </a:r>
          </a:p>
          <a:p>
            <a:pPr>
              <a:buFont typeface="Wingdings" pitchFamily="2" charset="2"/>
              <a:buChar char="v"/>
            </a:pPr>
            <a:r>
              <a:rPr lang="en-IN" sz="2900" b="1" dirty="0" err="1" smtClean="0">
                <a:solidFill>
                  <a:srgbClr val="7030A0"/>
                </a:solidFill>
                <a:latin typeface="Times New Roman" pitchFamily="18" charset="0"/>
                <a:cs typeface="Times New Roman" pitchFamily="18" charset="0"/>
              </a:rPr>
              <a:t>Thiazolidinediones</a:t>
            </a:r>
            <a:r>
              <a:rPr lang="en-IN" sz="2900" i="1" dirty="0" smtClean="0">
                <a:solidFill>
                  <a:srgbClr val="7030A0"/>
                </a:solidFill>
                <a:latin typeface="Times New Roman" pitchFamily="18" charset="0"/>
                <a:cs typeface="Times New Roman" pitchFamily="18" charset="0"/>
              </a:rPr>
              <a:t> </a:t>
            </a:r>
            <a:endParaRPr lang="en-IN" sz="2900" dirty="0">
              <a:solidFill>
                <a:srgbClr val="7030A0"/>
              </a:solidFill>
              <a:latin typeface="Times New Roman" pitchFamily="18" charset="0"/>
              <a:cs typeface="Times New Roman" pitchFamily="18" charset="0"/>
            </a:endParaRPr>
          </a:p>
          <a:p>
            <a:pPr marL="400050" lvl="1" indent="0">
              <a:buNone/>
            </a:pPr>
            <a:r>
              <a:rPr lang="en-IN" sz="2900" dirty="0" err="1">
                <a:solidFill>
                  <a:srgbClr val="7030A0"/>
                </a:solidFill>
                <a:latin typeface="Times New Roman" pitchFamily="18" charset="0"/>
                <a:cs typeface="Times New Roman" pitchFamily="18" charset="0"/>
                <a:hlinkClick r:id="rId9" tooltip="Thiazolidinedione"/>
              </a:rPr>
              <a:t>Thiazolidinediones</a:t>
            </a:r>
            <a:r>
              <a:rPr lang="en-IN" sz="2900" dirty="0">
                <a:solidFill>
                  <a:srgbClr val="7030A0"/>
                </a:solidFill>
                <a:latin typeface="Times New Roman" pitchFamily="18" charset="0"/>
                <a:cs typeface="Times New Roman" pitchFamily="18" charset="0"/>
              </a:rPr>
              <a:t> (</a:t>
            </a:r>
            <a:r>
              <a:rPr lang="en-IN" sz="2900" dirty="0">
                <a:solidFill>
                  <a:srgbClr val="7030A0"/>
                </a:solidFill>
                <a:latin typeface="Times New Roman" pitchFamily="18" charset="0"/>
                <a:cs typeface="Times New Roman" pitchFamily="18" charset="0"/>
                <a:hlinkClick r:id="rId10" tooltip="TZD"/>
              </a:rPr>
              <a:t>TZDs</a:t>
            </a:r>
            <a:r>
              <a:rPr lang="en-IN" sz="2900" dirty="0">
                <a:solidFill>
                  <a:srgbClr val="7030A0"/>
                </a:solidFill>
                <a:latin typeface="Times New Roman" pitchFamily="18" charset="0"/>
                <a:cs typeface="Times New Roman" pitchFamily="18" charset="0"/>
              </a:rPr>
              <a:t>), also known as "</a:t>
            </a:r>
            <a:r>
              <a:rPr lang="en-IN" sz="2900" dirty="0" err="1">
                <a:solidFill>
                  <a:srgbClr val="7030A0"/>
                </a:solidFill>
                <a:latin typeface="Times New Roman" pitchFamily="18" charset="0"/>
                <a:cs typeface="Times New Roman" pitchFamily="18" charset="0"/>
              </a:rPr>
              <a:t>glitazones</a:t>
            </a:r>
            <a:r>
              <a:rPr lang="en-IN" sz="2900" dirty="0">
                <a:solidFill>
                  <a:srgbClr val="7030A0"/>
                </a:solidFill>
                <a:latin typeface="Times New Roman" pitchFamily="18" charset="0"/>
                <a:cs typeface="Times New Roman" pitchFamily="18" charset="0"/>
              </a:rPr>
              <a:t>," bind to </a:t>
            </a:r>
            <a:r>
              <a:rPr lang="en-IN" sz="2900" dirty="0" err="1">
                <a:solidFill>
                  <a:srgbClr val="7030A0"/>
                </a:solidFill>
                <a:latin typeface="Times New Roman" pitchFamily="18" charset="0"/>
                <a:cs typeface="Times New Roman" pitchFamily="18" charset="0"/>
                <a:hlinkClick r:id="rId11" tooltip="Peroxisome proliferator-activated receptor gamma"/>
              </a:rPr>
              <a:t>PPARγ</a:t>
            </a:r>
            <a:r>
              <a:rPr lang="en-IN" sz="2900" dirty="0">
                <a:solidFill>
                  <a:srgbClr val="7030A0"/>
                </a:solidFill>
                <a:latin typeface="Times New Roman" pitchFamily="18" charset="0"/>
                <a:cs typeface="Times New Roman" pitchFamily="18" charset="0"/>
              </a:rPr>
              <a:t>, a type of nuclear regulatory protein involved in transcription of genes regulating glucose and fat metabolism. These PPARs act on </a:t>
            </a:r>
            <a:r>
              <a:rPr lang="en-IN" sz="2900" dirty="0" err="1">
                <a:solidFill>
                  <a:srgbClr val="7030A0"/>
                </a:solidFill>
                <a:latin typeface="Times New Roman" pitchFamily="18" charset="0"/>
                <a:cs typeface="Times New Roman" pitchFamily="18" charset="0"/>
              </a:rPr>
              <a:t>peroxysome</a:t>
            </a:r>
            <a:r>
              <a:rPr lang="en-IN" sz="2900" dirty="0">
                <a:solidFill>
                  <a:srgbClr val="7030A0"/>
                </a:solidFill>
                <a:latin typeface="Times New Roman" pitchFamily="18" charset="0"/>
                <a:cs typeface="Times New Roman" pitchFamily="18" charset="0"/>
              </a:rPr>
              <a:t> proliferator responsive elements (PPRE).</a:t>
            </a:r>
            <a:r>
              <a:rPr lang="en-IN" sz="2900" baseline="30000" dirty="0">
                <a:solidFill>
                  <a:srgbClr val="7030A0"/>
                </a:solidFill>
                <a:latin typeface="Times New Roman" pitchFamily="18" charset="0"/>
                <a:cs typeface="Times New Roman" pitchFamily="18" charset="0"/>
                <a:hlinkClick r:id="rId12"/>
              </a:rPr>
              <a:t>[7]</a:t>
            </a:r>
            <a:r>
              <a:rPr lang="en-IN" sz="2900" dirty="0">
                <a:solidFill>
                  <a:srgbClr val="7030A0"/>
                </a:solidFill>
                <a:latin typeface="Times New Roman" pitchFamily="18" charset="0"/>
                <a:cs typeface="Times New Roman" pitchFamily="18" charset="0"/>
              </a:rPr>
              <a:t> The PPREs influence insulin-sensitive genes, which enhance production of mRNAs of insulin-dependent enzymes. The final result is better use of glucose by the cells.</a:t>
            </a:r>
          </a:p>
          <a:p>
            <a:endParaRPr lang="en-IN" sz="2900" dirty="0">
              <a:solidFill>
                <a:srgbClr val="7030A0"/>
              </a:solidFill>
              <a:latin typeface="Times New Roman" pitchFamily="18" charset="0"/>
              <a:cs typeface="Times New Roman" pitchFamily="18" charset="0"/>
            </a:endParaRPr>
          </a:p>
          <a:p>
            <a:endParaRPr lang="en-IN" sz="2900" dirty="0">
              <a:latin typeface="Times New Roman" pitchFamily="18" charset="0"/>
              <a:cs typeface="Times New Roman" pitchFamily="18" charset="0"/>
            </a:endParaRPr>
          </a:p>
          <a:p>
            <a:endParaRPr lang="en-IN" dirty="0"/>
          </a:p>
        </p:txBody>
      </p:sp>
    </p:spTree>
    <p:extLst>
      <p:ext uri="{BB962C8B-B14F-4D97-AF65-F5344CB8AC3E}">
        <p14:creationId xmlns:p14="http://schemas.microsoft.com/office/powerpoint/2010/main" val="514635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381000"/>
            <a:ext cx="8229600" cy="6096000"/>
          </a:xfrm>
        </p:spPr>
        <p:txBody>
          <a:bodyPr>
            <a:noAutofit/>
          </a:bodyPr>
          <a:lstStyle/>
          <a:p>
            <a:pPr>
              <a:buFont typeface="Wingdings" pitchFamily="2" charset="2"/>
              <a:buChar char="Ø"/>
            </a:pPr>
            <a:r>
              <a:rPr lang="en-IN" sz="1400" dirty="0" err="1" smtClean="0">
                <a:latin typeface="Times New Roman" pitchFamily="18" charset="0"/>
                <a:cs typeface="Times New Roman" pitchFamily="18" charset="0"/>
                <a:hlinkClick r:id="rId2" tooltip="Secretagogue"/>
              </a:rPr>
              <a:t>Secretagogues</a:t>
            </a:r>
            <a:r>
              <a:rPr lang="en-IN" sz="1400" dirty="0">
                <a:latin typeface="Times New Roman" pitchFamily="18" charset="0"/>
                <a:cs typeface="Times New Roman" pitchFamily="18" charset="0"/>
              </a:rPr>
              <a:t> are drugs that increase insulin output from the </a:t>
            </a:r>
            <a:r>
              <a:rPr lang="en-IN" sz="1400" dirty="0" smtClean="0">
                <a:latin typeface="Times New Roman" pitchFamily="18" charset="0"/>
                <a:cs typeface="Times New Roman" pitchFamily="18" charset="0"/>
                <a:hlinkClick r:id="rId3" tooltip="Pancreas"/>
              </a:rPr>
              <a:t>pancreas</a:t>
            </a:r>
            <a:r>
              <a:rPr lang="en-IN" sz="1400" dirty="0" smtClean="0">
                <a:latin typeface="Times New Roman" pitchFamily="18" charset="0"/>
                <a:cs typeface="Times New Roman" pitchFamily="18" charset="0"/>
              </a:rPr>
              <a:t>.</a:t>
            </a:r>
          </a:p>
          <a:p>
            <a:pPr marL="0" indent="0">
              <a:buNone/>
            </a:pPr>
            <a:endParaRPr lang="en-IN" sz="1400" dirty="0" smtClean="0">
              <a:latin typeface="Times New Roman" pitchFamily="18" charset="0"/>
              <a:cs typeface="Times New Roman" pitchFamily="18" charset="0"/>
            </a:endParaRPr>
          </a:p>
          <a:p>
            <a:pPr>
              <a:buFont typeface="Wingdings" pitchFamily="2" charset="2"/>
              <a:buChar char="§"/>
            </a:pPr>
            <a:r>
              <a:rPr lang="en-IN" sz="1400" dirty="0" smtClean="0">
                <a:latin typeface="Times New Roman" pitchFamily="18" charset="0"/>
                <a:cs typeface="Times New Roman" pitchFamily="18" charset="0"/>
                <a:hlinkClick r:id="rId4" tooltip="Sulfonylurea"/>
              </a:rPr>
              <a:t>Sulfonylureas</a:t>
            </a:r>
            <a:r>
              <a:rPr lang="en-IN" sz="1400" dirty="0">
                <a:latin typeface="Times New Roman" pitchFamily="18" charset="0"/>
                <a:cs typeface="Times New Roman" pitchFamily="18" charset="0"/>
              </a:rPr>
              <a:t> were the first widely used oral anti-</a:t>
            </a:r>
            <a:r>
              <a:rPr lang="en-IN" sz="1400" dirty="0" err="1">
                <a:latin typeface="Times New Roman" pitchFamily="18" charset="0"/>
                <a:cs typeface="Times New Roman" pitchFamily="18" charset="0"/>
              </a:rPr>
              <a:t>hyperglycemic</a:t>
            </a:r>
            <a:r>
              <a:rPr lang="en-IN" sz="1400" dirty="0">
                <a:latin typeface="Times New Roman" pitchFamily="18" charset="0"/>
                <a:cs typeface="Times New Roman" pitchFamily="18" charset="0"/>
              </a:rPr>
              <a:t> medications. They are </a:t>
            </a:r>
            <a:r>
              <a:rPr lang="en-IN" sz="1400" i="1" dirty="0">
                <a:latin typeface="Times New Roman" pitchFamily="18" charset="0"/>
                <a:cs typeface="Times New Roman" pitchFamily="18" charset="0"/>
              </a:rPr>
              <a:t>insulin </a:t>
            </a:r>
            <a:r>
              <a:rPr lang="en-IN" sz="1400" i="1" dirty="0" err="1">
                <a:latin typeface="Times New Roman" pitchFamily="18" charset="0"/>
                <a:cs typeface="Times New Roman" pitchFamily="18" charset="0"/>
                <a:hlinkClick r:id="rId2" tooltip="Secretagogue"/>
              </a:rPr>
              <a:t>secretagogues</a:t>
            </a:r>
            <a:r>
              <a:rPr lang="en-IN" sz="1400" dirty="0">
                <a:latin typeface="Times New Roman" pitchFamily="18" charset="0"/>
                <a:cs typeface="Times New Roman" pitchFamily="18" charset="0"/>
              </a:rPr>
              <a:t>, triggering insulin release by inhibiting the </a:t>
            </a:r>
            <a:r>
              <a:rPr lang="en-IN" sz="1400" dirty="0">
                <a:latin typeface="Times New Roman" pitchFamily="18" charset="0"/>
                <a:cs typeface="Times New Roman" pitchFamily="18" charset="0"/>
                <a:hlinkClick r:id="rId5" tooltip="ATP-sensitive potassium channel"/>
              </a:rPr>
              <a:t>K</a:t>
            </a:r>
            <a:r>
              <a:rPr lang="en-IN" sz="1400" baseline="-25000" dirty="0">
                <a:latin typeface="Times New Roman" pitchFamily="18" charset="0"/>
                <a:cs typeface="Times New Roman" pitchFamily="18" charset="0"/>
                <a:hlinkClick r:id="rId5" tooltip="ATP-sensitive potassium channel"/>
              </a:rPr>
              <a:t>ATP</a:t>
            </a:r>
            <a:r>
              <a:rPr lang="en-IN" sz="1400" dirty="0">
                <a:latin typeface="Times New Roman" pitchFamily="18" charset="0"/>
                <a:cs typeface="Times New Roman" pitchFamily="18" charset="0"/>
              </a:rPr>
              <a:t> channel of the pancreatic </a:t>
            </a:r>
            <a:r>
              <a:rPr lang="en-IN" sz="1400" dirty="0">
                <a:latin typeface="Times New Roman" pitchFamily="18" charset="0"/>
                <a:cs typeface="Times New Roman" pitchFamily="18" charset="0"/>
                <a:hlinkClick r:id="rId6" tooltip="Beta cell"/>
              </a:rPr>
              <a:t>beta cells</a:t>
            </a:r>
            <a:r>
              <a:rPr lang="en-IN" sz="1400" dirty="0">
                <a:latin typeface="Times New Roman" pitchFamily="18" charset="0"/>
                <a:cs typeface="Times New Roman" pitchFamily="18" charset="0"/>
              </a:rPr>
              <a:t>. The "second-generation" drugs are now more commonly used. They are more effective than first-generation drugs and have fewer side-effects. All may cause weight gain.</a:t>
            </a:r>
          </a:p>
          <a:p>
            <a:pPr>
              <a:buFont typeface="Wingdings" pitchFamily="2" charset="2"/>
              <a:buChar char="§"/>
            </a:pPr>
            <a:r>
              <a:rPr lang="en-IN" sz="1400" dirty="0">
                <a:latin typeface="Times New Roman" pitchFamily="18" charset="0"/>
                <a:cs typeface="Times New Roman" pitchFamily="18" charset="0"/>
              </a:rPr>
              <a:t>Sulfonylureas bind strongly to </a:t>
            </a:r>
            <a:r>
              <a:rPr lang="en-IN" sz="1400" dirty="0">
                <a:latin typeface="Times New Roman" pitchFamily="18" charset="0"/>
                <a:cs typeface="Times New Roman" pitchFamily="18" charset="0"/>
                <a:hlinkClick r:id="rId7" tooltip="Plasma protein"/>
              </a:rPr>
              <a:t>plasma proteins</a:t>
            </a:r>
            <a:r>
              <a:rPr lang="en-IN" sz="1400" dirty="0">
                <a:latin typeface="Times New Roman" pitchFamily="18" charset="0"/>
                <a:cs typeface="Times New Roman" pitchFamily="18" charset="0"/>
              </a:rPr>
              <a:t>. Sulfonylureas are useful only in type 2 diabetes, as they work by stimulating endogenous release of insulin. They work best with patients over 40 years old who have had diabetes mellitus for under ten years. They cannot be used with type 1 diabetes, or diabetes of pregnancy. They can be safely used with metformin or </a:t>
            </a:r>
            <a:r>
              <a:rPr lang="en-IN" sz="1400" dirty="0" err="1">
                <a:latin typeface="Times New Roman" pitchFamily="18" charset="0"/>
                <a:cs typeface="Times New Roman" pitchFamily="18" charset="0"/>
              </a:rPr>
              <a:t>glitazones</a:t>
            </a:r>
            <a:r>
              <a:rPr lang="en-IN" sz="1400" dirty="0">
                <a:latin typeface="Times New Roman" pitchFamily="18" charset="0"/>
                <a:cs typeface="Times New Roman" pitchFamily="18" charset="0"/>
              </a:rPr>
              <a:t>. The primary side-effect is </a:t>
            </a:r>
            <a:r>
              <a:rPr lang="en-IN" sz="1400" dirty="0" err="1">
                <a:latin typeface="Times New Roman" pitchFamily="18" charset="0"/>
                <a:cs typeface="Times New Roman" pitchFamily="18" charset="0"/>
                <a:hlinkClick r:id="rId8" tooltip="Hypoglycemia"/>
              </a:rPr>
              <a:t>hypoglycemia</a:t>
            </a:r>
            <a:r>
              <a:rPr lang="en-IN" sz="1400" dirty="0">
                <a:latin typeface="Times New Roman" pitchFamily="18" charset="0"/>
                <a:cs typeface="Times New Roman" pitchFamily="18" charset="0"/>
              </a:rPr>
              <a:t>.</a:t>
            </a:r>
          </a:p>
          <a:p>
            <a:pPr>
              <a:buFont typeface="Wingdings" pitchFamily="2" charset="2"/>
              <a:buChar char="Ø"/>
            </a:pPr>
            <a:endParaRPr lang="en-IN" sz="1400" b="1" dirty="0" smtClean="0">
              <a:latin typeface="Times New Roman" pitchFamily="18" charset="0"/>
              <a:cs typeface="Times New Roman" pitchFamily="18" charset="0"/>
            </a:endParaRPr>
          </a:p>
          <a:p>
            <a:pPr>
              <a:buFont typeface="Wingdings" pitchFamily="2" charset="2"/>
              <a:buChar char="Ø"/>
            </a:pPr>
            <a:r>
              <a:rPr lang="en-IN" sz="1400" b="1" dirty="0" smtClean="0">
                <a:latin typeface="Times New Roman" pitchFamily="18" charset="0"/>
                <a:cs typeface="Times New Roman" pitchFamily="18" charset="0"/>
              </a:rPr>
              <a:t>Non-sulfonylurea </a:t>
            </a:r>
            <a:r>
              <a:rPr lang="en-IN" sz="1400" b="1" dirty="0" err="1" smtClean="0">
                <a:latin typeface="Times New Roman" pitchFamily="18" charset="0"/>
                <a:cs typeface="Times New Roman" pitchFamily="18" charset="0"/>
              </a:rPr>
              <a:t>secretagogues</a:t>
            </a:r>
            <a:endParaRPr lang="en-IN" sz="1400" dirty="0">
              <a:latin typeface="Times New Roman" pitchFamily="18" charset="0"/>
              <a:cs typeface="Times New Roman" pitchFamily="18" charset="0"/>
            </a:endParaRPr>
          </a:p>
          <a:p>
            <a:pPr>
              <a:buFont typeface="Wingdings" pitchFamily="2" charset="2"/>
              <a:buChar char="§"/>
            </a:pPr>
            <a:r>
              <a:rPr lang="en-IN" sz="1400" dirty="0" err="1">
                <a:latin typeface="Times New Roman" pitchFamily="18" charset="0"/>
                <a:cs typeface="Times New Roman" pitchFamily="18" charset="0"/>
                <a:hlinkClick r:id="rId9" tooltip="Meglitinide"/>
              </a:rPr>
              <a:t>Meglitinides</a:t>
            </a:r>
            <a:r>
              <a:rPr lang="en-IN" sz="1400" dirty="0">
                <a:latin typeface="Times New Roman" pitchFamily="18" charset="0"/>
                <a:cs typeface="Times New Roman" pitchFamily="18" charset="0"/>
              </a:rPr>
              <a:t> help the pancreas produce insulin and are often called "short-acting </a:t>
            </a:r>
            <a:r>
              <a:rPr lang="en-IN" sz="1400" dirty="0" err="1">
                <a:latin typeface="Times New Roman" pitchFamily="18" charset="0"/>
                <a:cs typeface="Times New Roman" pitchFamily="18" charset="0"/>
              </a:rPr>
              <a:t>secretagogues</a:t>
            </a:r>
            <a:r>
              <a:rPr lang="en-IN" sz="1400" dirty="0">
                <a:latin typeface="Times New Roman" pitchFamily="18" charset="0"/>
                <a:cs typeface="Times New Roman" pitchFamily="18" charset="0"/>
              </a:rPr>
              <a:t>." They act on the same potassium channels as sulfonylureas, but at a different binding site.</a:t>
            </a:r>
            <a:r>
              <a:rPr lang="en-IN" sz="1400" baseline="30000" dirty="0">
                <a:latin typeface="Times New Roman" pitchFamily="18" charset="0"/>
                <a:cs typeface="Times New Roman" pitchFamily="18" charset="0"/>
                <a:hlinkClick r:id="rId10"/>
              </a:rPr>
              <a:t>[18]</a:t>
            </a:r>
            <a:r>
              <a:rPr lang="en-IN" sz="1400" dirty="0">
                <a:latin typeface="Times New Roman" pitchFamily="18" charset="0"/>
                <a:cs typeface="Times New Roman" pitchFamily="18" charset="0"/>
              </a:rPr>
              <a:t> By closing the potassium channels of the pancreatic beta cells, they open the calcium channels, thereby enhancing insulin secretion.</a:t>
            </a:r>
            <a:r>
              <a:rPr lang="en-IN" sz="1400" baseline="30000" dirty="0">
                <a:latin typeface="Times New Roman" pitchFamily="18" charset="0"/>
                <a:cs typeface="Times New Roman" pitchFamily="18" charset="0"/>
                <a:hlinkClick r:id="rId11"/>
              </a:rPr>
              <a:t>[19</a:t>
            </a:r>
            <a:r>
              <a:rPr lang="en-IN" sz="1400" baseline="30000" dirty="0" smtClean="0">
                <a:latin typeface="Times New Roman" pitchFamily="18" charset="0"/>
                <a:cs typeface="Times New Roman" pitchFamily="18" charset="0"/>
                <a:hlinkClick r:id="rId11"/>
              </a:rPr>
              <a:t>]</a:t>
            </a:r>
            <a:endParaRPr lang="en-IN" sz="1400" dirty="0">
              <a:latin typeface="Times New Roman" pitchFamily="18" charset="0"/>
              <a:cs typeface="Times New Roman" pitchFamily="18" charset="0"/>
            </a:endParaRPr>
          </a:p>
          <a:p>
            <a:pPr>
              <a:buFont typeface="Wingdings" pitchFamily="2" charset="2"/>
              <a:buChar char="§"/>
            </a:pPr>
            <a:r>
              <a:rPr lang="en-IN" sz="1400" dirty="0">
                <a:latin typeface="Times New Roman" pitchFamily="18" charset="0"/>
                <a:cs typeface="Times New Roman" pitchFamily="18" charset="0"/>
                <a:hlinkClick r:id="rId12" tooltip="Alpha-glucosidase inhibitor"/>
              </a:rPr>
              <a:t>Alpha-</a:t>
            </a:r>
            <a:r>
              <a:rPr lang="en-IN" sz="1400" dirty="0" err="1">
                <a:latin typeface="Times New Roman" pitchFamily="18" charset="0"/>
                <a:cs typeface="Times New Roman" pitchFamily="18" charset="0"/>
                <a:hlinkClick r:id="rId12" tooltip="Alpha-glucosidase inhibitor"/>
              </a:rPr>
              <a:t>glucosidase</a:t>
            </a:r>
            <a:r>
              <a:rPr lang="en-IN" sz="1400" dirty="0">
                <a:latin typeface="Times New Roman" pitchFamily="18" charset="0"/>
                <a:cs typeface="Times New Roman" pitchFamily="18" charset="0"/>
                <a:hlinkClick r:id="rId12" tooltip="Alpha-glucosidase inhibitor"/>
              </a:rPr>
              <a:t> inhibitors</a:t>
            </a:r>
            <a:r>
              <a:rPr lang="en-IN" sz="1400" dirty="0">
                <a:latin typeface="Times New Roman" pitchFamily="18" charset="0"/>
                <a:cs typeface="Times New Roman" pitchFamily="18" charset="0"/>
              </a:rPr>
              <a:t> are "diabetes pills" but not technically </a:t>
            </a:r>
            <a:r>
              <a:rPr lang="en-IN" sz="1400" dirty="0" err="1">
                <a:latin typeface="Times New Roman" pitchFamily="18" charset="0"/>
                <a:cs typeface="Times New Roman" pitchFamily="18" charset="0"/>
              </a:rPr>
              <a:t>hypoglycemic</a:t>
            </a:r>
            <a:r>
              <a:rPr lang="en-IN" sz="1400" dirty="0">
                <a:latin typeface="Times New Roman" pitchFamily="18" charset="0"/>
                <a:cs typeface="Times New Roman" pitchFamily="18" charset="0"/>
              </a:rPr>
              <a:t> agents because they do not have a direct effect on insulin secretion or sensitivity. These agents slow the digestion of starch in the small intestine, so that glucose from the starch of a meal enters the bloodstream more slowly, and can be matched more effectively by an impaired insulin response or sensitivity. These agents are effective by themselves only in the earliest stages of </a:t>
            </a:r>
            <a:r>
              <a:rPr lang="en-IN" sz="1400" dirty="0">
                <a:latin typeface="Times New Roman" pitchFamily="18" charset="0"/>
                <a:cs typeface="Times New Roman" pitchFamily="18" charset="0"/>
                <a:hlinkClick r:id="rId13" tooltip="Impaired glucose tolerance"/>
              </a:rPr>
              <a:t>impaired glucose tolerance</a:t>
            </a:r>
            <a:r>
              <a:rPr lang="en-IN" sz="1400" dirty="0">
                <a:latin typeface="Times New Roman" pitchFamily="18" charset="0"/>
                <a:cs typeface="Times New Roman" pitchFamily="18" charset="0"/>
              </a:rPr>
              <a:t>, but can be helpful in combination with other agents in </a:t>
            </a:r>
            <a:r>
              <a:rPr lang="en-IN" sz="1400" dirty="0">
                <a:latin typeface="Times New Roman" pitchFamily="18" charset="0"/>
                <a:cs typeface="Times New Roman" pitchFamily="18" charset="0"/>
                <a:hlinkClick r:id="rId14" tooltip="Type 2 diabetes"/>
              </a:rPr>
              <a:t>type 2 diabetes</a:t>
            </a:r>
            <a:r>
              <a:rPr lang="en-IN" sz="1400" dirty="0">
                <a:latin typeface="Times New Roman" pitchFamily="18" charset="0"/>
                <a:cs typeface="Times New Roman" pitchFamily="18" charset="0"/>
              </a:rPr>
              <a:t>.</a:t>
            </a:r>
          </a:p>
          <a:p>
            <a:pPr>
              <a:buFont typeface="Wingdings" pitchFamily="2" charset="2"/>
              <a:buChar char="Ø"/>
            </a:pPr>
            <a:endParaRPr lang="en-IN" sz="1400" dirty="0">
              <a:latin typeface="Times New Roman" pitchFamily="18" charset="0"/>
              <a:cs typeface="Times New Roman" pitchFamily="18" charset="0"/>
            </a:endParaRPr>
          </a:p>
        </p:txBody>
      </p:sp>
    </p:spTree>
    <p:extLst>
      <p:ext uri="{BB962C8B-B14F-4D97-AF65-F5344CB8AC3E}">
        <p14:creationId xmlns:p14="http://schemas.microsoft.com/office/powerpoint/2010/main" val="712490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fontScale="55000" lnSpcReduction="20000"/>
          </a:bodyPr>
          <a:lstStyle/>
          <a:p>
            <a:pPr>
              <a:buFont typeface="Wingdings" pitchFamily="2" charset="2"/>
              <a:buChar char="Ø"/>
            </a:pPr>
            <a:r>
              <a:rPr lang="en-IN" dirty="0" err="1"/>
              <a:t>Glycosurics</a:t>
            </a:r>
            <a:endParaRPr lang="en-IN" dirty="0"/>
          </a:p>
          <a:p>
            <a:r>
              <a:rPr lang="en-IN" dirty="0">
                <a:hlinkClick r:id="rId2" tooltip="SLC5A2"/>
              </a:rPr>
              <a:t>SGLT-2 inhibitors</a:t>
            </a:r>
            <a:r>
              <a:rPr lang="en-IN" dirty="0"/>
              <a:t> block the re-uptake of glucose in the renal tubules, promoting loss of glucose in the urine. This causes both mild weight loss, and a mild reduction in blood sugar levels with little risk of </a:t>
            </a:r>
            <a:r>
              <a:rPr lang="en-IN" dirty="0" err="1"/>
              <a:t>hypoglycemia</a:t>
            </a:r>
            <a:r>
              <a:rPr lang="en-IN" dirty="0"/>
              <a:t>.</a:t>
            </a:r>
            <a:r>
              <a:rPr lang="en-IN" baseline="30000" dirty="0">
                <a:hlinkClick r:id="rId3"/>
              </a:rPr>
              <a:t>[35]</a:t>
            </a:r>
            <a:r>
              <a:rPr lang="en-IN" dirty="0"/>
              <a:t> Oral preparations may be available alone or in combination with other agents.</a:t>
            </a:r>
            <a:r>
              <a:rPr lang="en-IN" baseline="30000" dirty="0">
                <a:hlinkClick r:id="rId4"/>
              </a:rPr>
              <a:t>[36]</a:t>
            </a:r>
            <a:endParaRPr lang="en-IN" dirty="0"/>
          </a:p>
          <a:p>
            <a:r>
              <a:rPr lang="en-IN" dirty="0"/>
              <a:t>The side effects of SGLT-2 inhibitors are derived directly from their mechanism of action; these include an increased risk of: </a:t>
            </a:r>
            <a:r>
              <a:rPr lang="en-IN" dirty="0">
                <a:hlinkClick r:id="rId5" tooltip="Ketoacidosis"/>
              </a:rPr>
              <a:t>ketoacidosis</a:t>
            </a:r>
            <a:r>
              <a:rPr lang="en-IN" dirty="0"/>
              <a:t>, </a:t>
            </a:r>
            <a:r>
              <a:rPr lang="en-IN" dirty="0">
                <a:hlinkClick r:id="rId6" tooltip="Urinary tract infection"/>
              </a:rPr>
              <a:t>urinary tract infections</a:t>
            </a:r>
            <a:r>
              <a:rPr lang="en-IN" dirty="0"/>
              <a:t>, </a:t>
            </a:r>
            <a:r>
              <a:rPr lang="en-IN" dirty="0" err="1">
                <a:hlinkClick r:id="rId7" tooltip="Vaginal yeast infection"/>
              </a:rPr>
              <a:t>candidal</a:t>
            </a:r>
            <a:r>
              <a:rPr lang="en-IN" dirty="0">
                <a:hlinkClick r:id="rId7" tooltip="Vaginal yeast infection"/>
              </a:rPr>
              <a:t> </a:t>
            </a:r>
            <a:r>
              <a:rPr lang="en-IN" dirty="0" err="1">
                <a:hlinkClick r:id="rId7" tooltip="Vaginal yeast infection"/>
              </a:rPr>
              <a:t>vulvovaginitis</a:t>
            </a:r>
            <a:r>
              <a:rPr lang="en-IN" dirty="0"/>
              <a:t>, and </a:t>
            </a:r>
            <a:r>
              <a:rPr lang="en-IN" dirty="0" err="1">
                <a:hlinkClick r:id="rId8" tooltip="Hypoglycemia"/>
              </a:rPr>
              <a:t>hypoglycemia</a:t>
            </a:r>
            <a:r>
              <a:rPr lang="en-IN" dirty="0"/>
              <a:t>.</a:t>
            </a:r>
            <a:r>
              <a:rPr lang="en-IN" baseline="30000" dirty="0">
                <a:hlinkClick r:id="rId9"/>
              </a:rPr>
              <a:t>[37]</a:t>
            </a:r>
            <a:endParaRPr lang="en-IN" dirty="0"/>
          </a:p>
          <a:p>
            <a:pPr>
              <a:buFont typeface="Wingdings" pitchFamily="2" charset="2"/>
              <a:buChar char="Ø"/>
            </a:pPr>
            <a:r>
              <a:rPr lang="en-IN" dirty="0"/>
              <a:t>Generic</a:t>
            </a:r>
          </a:p>
          <a:p>
            <a:r>
              <a:rPr lang="en-IN" dirty="0"/>
              <a:t>Many anti-diabetes drugs are available as generics. These include:</a:t>
            </a:r>
            <a:r>
              <a:rPr lang="en-IN" baseline="30000" dirty="0">
                <a:hlinkClick r:id="rId10"/>
              </a:rPr>
              <a:t>[40]</a:t>
            </a:r>
            <a:endParaRPr lang="en-IN" dirty="0"/>
          </a:p>
          <a:p>
            <a:pPr lvl="0"/>
            <a:r>
              <a:rPr lang="en-IN" dirty="0">
                <a:hlinkClick r:id="rId11" tooltip="Sulfonylureas"/>
              </a:rPr>
              <a:t>Sulfonylureas</a:t>
            </a:r>
            <a:r>
              <a:rPr lang="en-IN" dirty="0"/>
              <a:t> – glimepiride, </a:t>
            </a:r>
            <a:r>
              <a:rPr lang="en-IN" dirty="0" err="1"/>
              <a:t>glipizide</a:t>
            </a:r>
            <a:r>
              <a:rPr lang="en-IN" dirty="0"/>
              <a:t>, glyburide</a:t>
            </a:r>
          </a:p>
          <a:p>
            <a:pPr lvl="0"/>
            <a:r>
              <a:rPr lang="en-IN" dirty="0" err="1">
                <a:hlinkClick r:id="rId12" tooltip="Biguanides"/>
              </a:rPr>
              <a:t>Biguanides</a:t>
            </a:r>
            <a:r>
              <a:rPr lang="en-IN" dirty="0"/>
              <a:t> – metformin</a:t>
            </a:r>
          </a:p>
          <a:p>
            <a:pPr lvl="0"/>
            <a:r>
              <a:rPr lang="en-IN" dirty="0" err="1">
                <a:hlinkClick r:id="rId13" tooltip="Thiazolidinediones"/>
              </a:rPr>
              <a:t>Thiazolidinediones</a:t>
            </a:r>
            <a:r>
              <a:rPr lang="en-IN" dirty="0"/>
              <a:t> (</a:t>
            </a:r>
            <a:r>
              <a:rPr lang="en-IN" dirty="0" err="1"/>
              <a:t>Tzd</a:t>
            </a:r>
            <a:r>
              <a:rPr lang="en-IN" dirty="0"/>
              <a:t>) – pioglitazone, </a:t>
            </a:r>
            <a:r>
              <a:rPr lang="en-IN" dirty="0" err="1"/>
              <a:t>Actos</a:t>
            </a:r>
            <a:r>
              <a:rPr lang="en-IN" dirty="0"/>
              <a:t> generic</a:t>
            </a:r>
          </a:p>
          <a:p>
            <a:pPr lvl="0"/>
            <a:r>
              <a:rPr lang="en-IN" dirty="0">
                <a:hlinkClick r:id="rId14" tooltip="Alpha-glucosidase inhibitor"/>
              </a:rPr>
              <a:t>Alpha-</a:t>
            </a:r>
            <a:r>
              <a:rPr lang="en-IN" dirty="0" err="1">
                <a:hlinkClick r:id="rId14" tooltip="Alpha-glucosidase inhibitor"/>
              </a:rPr>
              <a:t>glucosidase</a:t>
            </a:r>
            <a:r>
              <a:rPr lang="en-IN" dirty="0">
                <a:hlinkClick r:id="rId14" tooltip="Alpha-glucosidase inhibitor"/>
              </a:rPr>
              <a:t> inhibitors</a:t>
            </a:r>
            <a:r>
              <a:rPr lang="en-IN" dirty="0"/>
              <a:t> – </a:t>
            </a:r>
            <a:r>
              <a:rPr lang="en-IN" dirty="0" err="1"/>
              <a:t>Acarbose</a:t>
            </a:r>
            <a:endParaRPr lang="en-IN" dirty="0"/>
          </a:p>
          <a:p>
            <a:pPr lvl="0"/>
            <a:r>
              <a:rPr lang="en-IN" dirty="0" err="1">
                <a:hlinkClick r:id="rId15" tooltip="Meglitinide"/>
              </a:rPr>
              <a:t>Meglitinides</a:t>
            </a:r>
            <a:r>
              <a:rPr lang="en-IN" dirty="0"/>
              <a:t> – </a:t>
            </a:r>
            <a:r>
              <a:rPr lang="en-IN" dirty="0" err="1"/>
              <a:t>nateglinide</a:t>
            </a:r>
            <a:endParaRPr lang="en-IN" dirty="0"/>
          </a:p>
          <a:p>
            <a:pPr lvl="0">
              <a:buFont typeface="Wingdings" pitchFamily="2" charset="2"/>
              <a:buChar char="Ø"/>
            </a:pPr>
            <a:r>
              <a:rPr lang="en-IN" dirty="0"/>
              <a:t>Combination of sulfonylureas plus metformin – known by generic names of the two drugs</a:t>
            </a:r>
          </a:p>
          <a:p>
            <a:endParaRPr lang="en-IN" dirty="0"/>
          </a:p>
        </p:txBody>
      </p:sp>
    </p:spTree>
    <p:extLst>
      <p:ext uri="{BB962C8B-B14F-4D97-AF65-F5344CB8AC3E}">
        <p14:creationId xmlns:p14="http://schemas.microsoft.com/office/powerpoint/2010/main" val="33072960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27</Words>
  <Application>Microsoft Office PowerPoint</Application>
  <PresentationFormat>On-screen Show (4:3)</PresentationFormat>
  <Paragraphs>41</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Anti-diabetic medication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Anti-diabetic medication </dc:title>
  <dc:creator>Kavitha Kavitha</dc:creator>
  <cp:lastModifiedBy>admin</cp:lastModifiedBy>
  <cp:revision>8</cp:revision>
  <dcterms:created xsi:type="dcterms:W3CDTF">2006-08-16T00:00:00Z</dcterms:created>
  <dcterms:modified xsi:type="dcterms:W3CDTF">2020-03-11T09:39:52Z</dcterms:modified>
</cp:coreProperties>
</file>