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984" y="-6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2270" y="796290"/>
            <a:ext cx="8379459" cy="1793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2494" y="1069340"/>
            <a:ext cx="7319010" cy="2037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 u="heavy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7589" y="2494279"/>
            <a:ext cx="7258050" cy="3072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94809" y="6473190"/>
            <a:ext cx="75374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5179" y="1299209"/>
            <a:ext cx="473773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6000" u="none" spc="-5" dirty="0">
                <a:solidFill>
                  <a:srgbClr val="FF0000"/>
                </a:solidFill>
                <a:latin typeface="Comic Sans MS"/>
                <a:cs typeface="Comic Sans MS"/>
              </a:rPr>
              <a:t>Acids</a:t>
            </a:r>
            <a:r>
              <a:rPr sz="6000" u="none" spc="-5" dirty="0">
                <a:solidFill>
                  <a:srgbClr val="BF0000"/>
                </a:solidFill>
                <a:latin typeface="Comic Sans MS"/>
                <a:cs typeface="Comic Sans MS"/>
              </a:rPr>
              <a:t>,</a:t>
            </a:r>
            <a:r>
              <a:rPr sz="6000" u="none" spc="-65" dirty="0">
                <a:solidFill>
                  <a:srgbClr val="BF0000"/>
                </a:solidFill>
                <a:latin typeface="Comic Sans MS"/>
                <a:cs typeface="Comic Sans MS"/>
              </a:rPr>
              <a:t> </a:t>
            </a:r>
            <a:r>
              <a:rPr sz="6000" u="none" spc="-10" dirty="0">
                <a:solidFill>
                  <a:srgbClr val="BF0000"/>
                </a:solidFill>
                <a:latin typeface="Comic Sans MS"/>
                <a:cs typeface="Comic Sans MS"/>
              </a:rPr>
              <a:t>Bases  </a:t>
            </a:r>
            <a:r>
              <a:rPr sz="6000" u="none" spc="-5" dirty="0">
                <a:solidFill>
                  <a:srgbClr val="BF0000"/>
                </a:solidFill>
                <a:latin typeface="Comic Sans MS"/>
                <a:cs typeface="Comic Sans MS"/>
              </a:rPr>
              <a:t>and</a:t>
            </a:r>
            <a:endParaRPr sz="6000">
              <a:latin typeface="Comic Sans MS"/>
              <a:cs typeface="Comic Sans MS"/>
            </a:endParaRPr>
          </a:p>
          <a:p>
            <a:pPr marL="332105" algn="ctr">
              <a:lnSpc>
                <a:spcPct val="100000"/>
              </a:lnSpc>
            </a:pPr>
            <a:r>
              <a:rPr sz="6000" u="none" spc="-10" dirty="0">
                <a:solidFill>
                  <a:srgbClr val="BF0000"/>
                </a:solidFill>
                <a:latin typeface="Comic Sans MS"/>
                <a:cs typeface="Comic Sans MS"/>
              </a:rPr>
              <a:t>Buffers</a:t>
            </a:r>
            <a:endParaRPr sz="60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7800" y="5321300"/>
            <a:ext cx="723709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2500" b="1" spc="-5" dirty="0">
                <a:solidFill>
                  <a:srgbClr val="B93815"/>
                </a:solidFill>
                <a:latin typeface="Times New Roman"/>
                <a:cs typeface="Times New Roman"/>
              </a:rPr>
              <a:t>Mr. </a:t>
            </a:r>
            <a:r>
              <a:rPr lang="en-IN" sz="2500" b="1" spc="-5" dirty="0" err="1" smtClean="0">
                <a:solidFill>
                  <a:srgbClr val="B93815"/>
                </a:solidFill>
                <a:latin typeface="Times New Roman"/>
                <a:cs typeface="Times New Roman"/>
              </a:rPr>
              <a:t>K.Ashok</a:t>
            </a:r>
            <a:r>
              <a:rPr lang="en-IN" sz="2500" b="1" spc="-5" dirty="0" smtClean="0">
                <a:solidFill>
                  <a:srgbClr val="B93815"/>
                </a:solidFill>
                <a:latin typeface="Times New Roman"/>
                <a:cs typeface="Times New Roman"/>
              </a:rPr>
              <a:t> </a:t>
            </a:r>
            <a:r>
              <a:rPr lang="en-IN" sz="2500" b="1" spc="-5" dirty="0" err="1" smtClean="0">
                <a:solidFill>
                  <a:srgbClr val="B93815"/>
                </a:solidFill>
                <a:latin typeface="Times New Roman"/>
                <a:cs typeface="Times New Roman"/>
              </a:rPr>
              <a:t>Babu</a:t>
            </a:r>
            <a:endParaRPr sz="2500" dirty="0">
              <a:latin typeface="Times New Roman"/>
              <a:cs typeface="Times New Roman"/>
            </a:endParaRPr>
          </a:p>
          <a:p>
            <a:pPr marR="6350" algn="ctr">
              <a:lnSpc>
                <a:spcPct val="100000"/>
              </a:lnSpc>
            </a:pPr>
            <a:r>
              <a:rPr lang="en-IN" sz="2100" b="1" spc="-5" dirty="0" err="1" smtClean="0">
                <a:solidFill>
                  <a:srgbClr val="B93815"/>
                </a:solidFill>
                <a:latin typeface="Times New Roman"/>
                <a:cs typeface="Times New Roman"/>
              </a:rPr>
              <a:t>Assoc.Professor</a:t>
            </a:r>
            <a:r>
              <a:rPr lang="en-IN" sz="2100" b="1" spc="-5" dirty="0" smtClean="0">
                <a:solidFill>
                  <a:srgbClr val="B93815"/>
                </a:solidFill>
                <a:latin typeface="Times New Roman"/>
                <a:cs typeface="Times New Roman"/>
              </a:rPr>
              <a:t> </a:t>
            </a:r>
          </a:p>
          <a:p>
            <a:pPr marR="6350" algn="ctr">
              <a:lnSpc>
                <a:spcPct val="100000"/>
              </a:lnSpc>
            </a:pPr>
            <a:r>
              <a:rPr lang="en-IN" sz="2100" b="1" spc="-5" dirty="0" err="1" smtClean="0">
                <a:solidFill>
                  <a:srgbClr val="B93815"/>
                </a:solidFill>
                <a:latin typeface="Times New Roman"/>
                <a:cs typeface="Times New Roman"/>
              </a:rPr>
              <a:t>Dr.</a:t>
            </a:r>
            <a:r>
              <a:rPr lang="en-IN" sz="2100" b="1" spc="-5" dirty="0" smtClean="0">
                <a:solidFill>
                  <a:srgbClr val="B93815"/>
                </a:solidFill>
                <a:latin typeface="Times New Roman"/>
                <a:cs typeface="Times New Roman"/>
              </a:rPr>
              <a:t> Samuel George Institute of Pharmaceutical Sciences , </a:t>
            </a:r>
            <a:r>
              <a:rPr lang="en-IN" sz="2100" b="1" spc="-5" dirty="0" err="1" smtClean="0">
                <a:solidFill>
                  <a:srgbClr val="B93815"/>
                </a:solidFill>
                <a:latin typeface="Times New Roman"/>
                <a:cs typeface="Times New Roman"/>
              </a:rPr>
              <a:t>Markapur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9" y="642620"/>
            <a:ext cx="81686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u="none" spc="-5" dirty="0">
                <a:solidFill>
                  <a:srgbClr val="006FBF"/>
                </a:solidFill>
              </a:rPr>
              <a:t>Acids, </a:t>
            </a:r>
            <a:r>
              <a:rPr sz="4800" u="none" spc="-10" dirty="0">
                <a:solidFill>
                  <a:srgbClr val="006FBF"/>
                </a:solidFill>
              </a:rPr>
              <a:t>Bases </a:t>
            </a:r>
            <a:r>
              <a:rPr sz="4800" u="none" spc="-5" dirty="0">
                <a:solidFill>
                  <a:srgbClr val="006FBF"/>
                </a:solidFill>
              </a:rPr>
              <a:t>are defined </a:t>
            </a:r>
            <a:r>
              <a:rPr sz="4800" u="none" dirty="0">
                <a:solidFill>
                  <a:srgbClr val="006FBF"/>
                </a:solidFill>
              </a:rPr>
              <a:t>by</a:t>
            </a:r>
            <a:r>
              <a:rPr sz="4800" u="none" spc="-85" dirty="0">
                <a:solidFill>
                  <a:srgbClr val="006FBF"/>
                </a:solidFill>
              </a:rPr>
              <a:t> </a:t>
            </a:r>
            <a:r>
              <a:rPr sz="4800" u="none" spc="-5" dirty="0">
                <a:solidFill>
                  <a:srgbClr val="006FBF"/>
                </a:solidFill>
              </a:rPr>
              <a:t>Four  main</a:t>
            </a:r>
            <a:r>
              <a:rPr sz="4800" u="none" spc="-10" dirty="0">
                <a:solidFill>
                  <a:srgbClr val="006FBF"/>
                </a:solidFill>
              </a:rPr>
              <a:t> </a:t>
            </a:r>
            <a:r>
              <a:rPr sz="4800" u="none" spc="-5" dirty="0">
                <a:solidFill>
                  <a:srgbClr val="006FBF"/>
                </a:solidFill>
              </a:rPr>
              <a:t>theories,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534669" y="2837179"/>
            <a:ext cx="6835140" cy="2645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300" b="1" spc="-10" dirty="0">
                <a:solidFill>
                  <a:srgbClr val="E36B09"/>
                </a:solidFill>
                <a:latin typeface="Calibri"/>
                <a:cs typeface="Calibri"/>
              </a:rPr>
              <a:t>a)Traditional theory </a:t>
            </a:r>
            <a:r>
              <a:rPr sz="4300" b="1" dirty="0">
                <a:solidFill>
                  <a:srgbClr val="E36B09"/>
                </a:solidFill>
                <a:latin typeface="Calibri"/>
                <a:cs typeface="Calibri"/>
              </a:rPr>
              <a:t>/ </a:t>
            </a:r>
            <a:r>
              <a:rPr sz="4300" b="1" spc="-10" dirty="0">
                <a:solidFill>
                  <a:srgbClr val="E36B09"/>
                </a:solidFill>
                <a:latin typeface="Calibri"/>
                <a:cs typeface="Calibri"/>
              </a:rPr>
              <a:t>concept  b)Arrhenius theory  c)Bronsted </a:t>
            </a:r>
            <a:r>
              <a:rPr sz="4300" b="1" spc="-5" dirty="0">
                <a:solidFill>
                  <a:srgbClr val="E36B09"/>
                </a:solidFill>
                <a:latin typeface="Calibri"/>
                <a:cs typeface="Calibri"/>
              </a:rPr>
              <a:t>and </a:t>
            </a:r>
            <a:r>
              <a:rPr sz="4300" b="1" spc="-10" dirty="0">
                <a:solidFill>
                  <a:srgbClr val="E36B09"/>
                </a:solidFill>
                <a:latin typeface="Calibri"/>
                <a:cs typeface="Calibri"/>
              </a:rPr>
              <a:t>Lowry</a:t>
            </a:r>
            <a:r>
              <a:rPr sz="4300" b="1" spc="-35" dirty="0">
                <a:solidFill>
                  <a:srgbClr val="E36B09"/>
                </a:solidFill>
                <a:latin typeface="Calibri"/>
                <a:cs typeface="Calibri"/>
              </a:rPr>
              <a:t> </a:t>
            </a:r>
            <a:r>
              <a:rPr sz="4300" b="1" spc="-10" dirty="0">
                <a:solidFill>
                  <a:srgbClr val="E36B09"/>
                </a:solidFill>
                <a:latin typeface="Calibri"/>
                <a:cs typeface="Calibri"/>
              </a:rPr>
              <a:t>theory</a:t>
            </a:r>
            <a:endParaRPr sz="4300">
              <a:latin typeface="Calibri"/>
              <a:cs typeface="Calibri"/>
            </a:endParaRPr>
          </a:p>
          <a:p>
            <a:pPr marL="12700">
              <a:lnSpc>
                <a:spcPts val="5150"/>
              </a:lnSpc>
            </a:pPr>
            <a:r>
              <a:rPr sz="4300" b="1" spc="-5" dirty="0">
                <a:solidFill>
                  <a:srgbClr val="E36B09"/>
                </a:solidFill>
                <a:latin typeface="Calibri"/>
                <a:cs typeface="Calibri"/>
              </a:rPr>
              <a:t>d) Lewis</a:t>
            </a:r>
            <a:r>
              <a:rPr sz="4300" b="1" spc="-15" dirty="0">
                <a:solidFill>
                  <a:srgbClr val="E36B09"/>
                </a:solidFill>
                <a:latin typeface="Calibri"/>
                <a:cs typeface="Calibri"/>
              </a:rPr>
              <a:t> </a:t>
            </a:r>
            <a:r>
              <a:rPr sz="4300" b="1" spc="-10" dirty="0">
                <a:solidFill>
                  <a:srgbClr val="E36B09"/>
                </a:solidFill>
                <a:latin typeface="Calibri"/>
                <a:cs typeface="Calibri"/>
              </a:rPr>
              <a:t>theory</a:t>
            </a:r>
            <a:endParaRPr sz="4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9" y="261620"/>
            <a:ext cx="74529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u="heavy" spc="-5" dirty="0">
                <a:solidFill>
                  <a:srgbClr val="E36B09"/>
                </a:solidFill>
                <a:uFill>
                  <a:solidFill>
                    <a:srgbClr val="E36B09"/>
                  </a:solidFill>
                </a:uFill>
              </a:rPr>
              <a:t>Traditional theory </a:t>
            </a:r>
            <a:r>
              <a:rPr sz="4800" u="heavy" dirty="0">
                <a:solidFill>
                  <a:srgbClr val="E36B09"/>
                </a:solidFill>
                <a:uFill>
                  <a:solidFill>
                    <a:srgbClr val="E36B09"/>
                  </a:solidFill>
                </a:uFill>
              </a:rPr>
              <a:t>/ </a:t>
            </a:r>
            <a:r>
              <a:rPr sz="4800" u="heavy" spc="-5" dirty="0">
                <a:solidFill>
                  <a:srgbClr val="E36B09"/>
                </a:solidFill>
                <a:uFill>
                  <a:solidFill>
                    <a:srgbClr val="E36B09"/>
                  </a:solidFill>
                </a:uFill>
              </a:rPr>
              <a:t>concept</a:t>
            </a:r>
            <a:r>
              <a:rPr sz="4800" u="none" spc="-75" dirty="0">
                <a:solidFill>
                  <a:srgbClr val="E36B09"/>
                </a:solidFill>
              </a:rPr>
              <a:t> </a:t>
            </a:r>
            <a:r>
              <a:rPr sz="4800" u="none" dirty="0">
                <a:solidFill>
                  <a:srgbClr val="E36B09"/>
                </a:solidFill>
              </a:rPr>
              <a:t>: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521969" y="993140"/>
            <a:ext cx="7901940" cy="4780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3900" spc="275" dirty="0">
                <a:solidFill>
                  <a:srgbClr val="FF0000"/>
                </a:solidFill>
                <a:latin typeface="Arial Black"/>
                <a:cs typeface="Arial Black"/>
              </a:rPr>
              <a:t>i)</a:t>
            </a:r>
            <a:r>
              <a:rPr sz="3900" u="heavy" spc="2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Acid</a:t>
            </a:r>
            <a:r>
              <a:rPr sz="3900" spc="275" dirty="0">
                <a:solidFill>
                  <a:srgbClr val="FF0000"/>
                </a:solidFill>
                <a:latin typeface="Arial Black"/>
                <a:cs typeface="Arial Black"/>
              </a:rPr>
              <a:t>: </a:t>
            </a:r>
            <a:r>
              <a:rPr sz="3900" b="1" spc="-5" dirty="0">
                <a:latin typeface="Calibri"/>
                <a:cs typeface="Calibri"/>
              </a:rPr>
              <a:t>are </a:t>
            </a:r>
            <a:r>
              <a:rPr sz="3900" b="1" dirty="0">
                <a:latin typeface="Calibri"/>
                <a:cs typeface="Calibri"/>
              </a:rPr>
              <a:t>the</a:t>
            </a:r>
            <a:r>
              <a:rPr sz="3900" b="1" spc="330" dirty="0">
                <a:latin typeface="Calibri"/>
                <a:cs typeface="Calibri"/>
              </a:rPr>
              <a:t> </a:t>
            </a:r>
            <a:r>
              <a:rPr sz="3900" b="1" spc="-5" dirty="0">
                <a:latin typeface="Calibri"/>
                <a:cs typeface="Calibri"/>
              </a:rPr>
              <a:t>substance</a:t>
            </a:r>
            <a:endParaRPr sz="3900">
              <a:latin typeface="Calibri"/>
              <a:cs typeface="Calibri"/>
            </a:endParaRPr>
          </a:p>
          <a:p>
            <a:pPr marL="25400" marR="17780">
              <a:lnSpc>
                <a:spcPct val="100000"/>
              </a:lnSpc>
            </a:pPr>
            <a:r>
              <a:rPr sz="5850" spc="75" baseline="5698" dirty="0">
                <a:latin typeface="Symbol"/>
                <a:cs typeface="Symbol"/>
              </a:rPr>
              <a:t></a:t>
            </a:r>
            <a:r>
              <a:rPr sz="3900" b="1" spc="50" dirty="0">
                <a:latin typeface="Calibri"/>
                <a:cs typeface="Calibri"/>
              </a:rPr>
              <a:t>Which </a:t>
            </a:r>
            <a:r>
              <a:rPr sz="3900" b="1" spc="-5" dirty="0">
                <a:latin typeface="Calibri"/>
                <a:cs typeface="Calibri"/>
              </a:rPr>
              <a:t>converts </a:t>
            </a:r>
            <a:r>
              <a:rPr sz="3900" b="1" spc="-5" dirty="0">
                <a:solidFill>
                  <a:srgbClr val="6F2F9F"/>
                </a:solidFill>
                <a:latin typeface="Calibri"/>
                <a:cs typeface="Calibri"/>
              </a:rPr>
              <a:t>blue </a:t>
            </a:r>
            <a:r>
              <a:rPr sz="3900" b="1" spc="-5" dirty="0">
                <a:latin typeface="Calibri"/>
                <a:cs typeface="Calibri"/>
              </a:rPr>
              <a:t>litmus paper</a:t>
            </a:r>
            <a:r>
              <a:rPr sz="3900" b="1" spc="-105" dirty="0">
                <a:latin typeface="Calibri"/>
                <a:cs typeface="Calibri"/>
              </a:rPr>
              <a:t> </a:t>
            </a:r>
            <a:r>
              <a:rPr sz="3900" b="1" dirty="0">
                <a:latin typeface="Calibri"/>
                <a:cs typeface="Calibri"/>
              </a:rPr>
              <a:t>to  </a:t>
            </a:r>
            <a:r>
              <a:rPr sz="3900" b="1" spc="-5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endParaRPr sz="39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</a:pPr>
            <a:r>
              <a:rPr sz="5850" spc="52" baseline="5698" dirty="0">
                <a:latin typeface="Symbol"/>
                <a:cs typeface="Symbol"/>
              </a:rPr>
              <a:t></a:t>
            </a:r>
            <a:r>
              <a:rPr sz="3900" b="1" spc="35" dirty="0">
                <a:latin typeface="Calibri"/>
                <a:cs typeface="Calibri"/>
              </a:rPr>
              <a:t>Having </a:t>
            </a:r>
            <a:r>
              <a:rPr sz="3900" b="1" spc="-5" dirty="0">
                <a:latin typeface="Calibri"/>
                <a:cs typeface="Calibri"/>
              </a:rPr>
              <a:t>the </a:t>
            </a:r>
            <a:r>
              <a:rPr sz="3900" b="1" spc="5" dirty="0">
                <a:latin typeface="Calibri"/>
                <a:cs typeface="Calibri"/>
              </a:rPr>
              <a:t>P</a:t>
            </a:r>
            <a:r>
              <a:rPr sz="3375" b="1" spc="7" baseline="28395" dirty="0">
                <a:latin typeface="Calibri"/>
                <a:cs typeface="Calibri"/>
              </a:rPr>
              <a:t>H</a:t>
            </a:r>
            <a:r>
              <a:rPr sz="3375" b="1" spc="494" baseline="28395" dirty="0">
                <a:latin typeface="Calibri"/>
                <a:cs typeface="Calibri"/>
              </a:rPr>
              <a:t> </a:t>
            </a:r>
            <a:r>
              <a:rPr sz="3900" b="1" spc="-5" dirty="0">
                <a:latin typeface="Calibri"/>
                <a:cs typeface="Calibri"/>
              </a:rPr>
              <a:t>&lt;7</a:t>
            </a:r>
            <a:endParaRPr sz="39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</a:pPr>
            <a:r>
              <a:rPr sz="5850" spc="82" baseline="5698" dirty="0">
                <a:latin typeface="Symbol"/>
                <a:cs typeface="Symbol"/>
              </a:rPr>
              <a:t></a:t>
            </a:r>
            <a:r>
              <a:rPr sz="3900" b="1" spc="55" dirty="0">
                <a:latin typeface="Calibri"/>
                <a:cs typeface="Calibri"/>
              </a:rPr>
              <a:t>Sour</a:t>
            </a:r>
            <a:r>
              <a:rPr sz="3900" b="1" spc="-10" dirty="0">
                <a:latin typeface="Calibri"/>
                <a:cs typeface="Calibri"/>
              </a:rPr>
              <a:t> </a:t>
            </a:r>
            <a:r>
              <a:rPr sz="3900" b="1" dirty="0">
                <a:latin typeface="Calibri"/>
                <a:cs typeface="Calibri"/>
              </a:rPr>
              <a:t>taste</a:t>
            </a:r>
            <a:endParaRPr sz="3900">
              <a:latin typeface="Calibri"/>
              <a:cs typeface="Calibri"/>
            </a:endParaRPr>
          </a:p>
          <a:p>
            <a:pPr marL="25400" marR="429895">
              <a:lnSpc>
                <a:spcPct val="100000"/>
              </a:lnSpc>
            </a:pPr>
            <a:r>
              <a:rPr sz="5850" spc="75" baseline="5698" dirty="0">
                <a:latin typeface="Symbol"/>
                <a:cs typeface="Symbol"/>
              </a:rPr>
              <a:t></a:t>
            </a:r>
            <a:r>
              <a:rPr sz="3900" b="1" spc="50" dirty="0">
                <a:latin typeface="Calibri"/>
                <a:cs typeface="Calibri"/>
              </a:rPr>
              <a:t>React </a:t>
            </a:r>
            <a:r>
              <a:rPr sz="3900" b="1" spc="-5" dirty="0">
                <a:latin typeface="Calibri"/>
                <a:cs typeface="Calibri"/>
              </a:rPr>
              <a:t>with bases </a:t>
            </a:r>
            <a:r>
              <a:rPr sz="3900" b="1" dirty="0">
                <a:latin typeface="Calibri"/>
                <a:cs typeface="Calibri"/>
              </a:rPr>
              <a:t>to </a:t>
            </a:r>
            <a:r>
              <a:rPr sz="3900" b="1" spc="-5" dirty="0">
                <a:latin typeface="Calibri"/>
                <a:cs typeface="Calibri"/>
              </a:rPr>
              <a:t>form salts</a:t>
            </a:r>
            <a:r>
              <a:rPr sz="3900" b="1" spc="-140" dirty="0">
                <a:latin typeface="Calibri"/>
                <a:cs typeface="Calibri"/>
              </a:rPr>
              <a:t> </a:t>
            </a:r>
            <a:r>
              <a:rPr sz="3900" b="1" spc="-10" dirty="0">
                <a:latin typeface="Calibri"/>
                <a:cs typeface="Calibri"/>
              </a:rPr>
              <a:t>and  </a:t>
            </a:r>
            <a:r>
              <a:rPr sz="3900" b="1" spc="-5" dirty="0">
                <a:latin typeface="Calibri"/>
                <a:cs typeface="Calibri"/>
              </a:rPr>
              <a:t>water</a:t>
            </a:r>
            <a:endParaRPr sz="3900">
              <a:latin typeface="Calibri"/>
              <a:cs typeface="Calibri"/>
            </a:endParaRPr>
          </a:p>
          <a:p>
            <a:pPr marL="939800">
              <a:lnSpc>
                <a:spcPct val="100000"/>
              </a:lnSpc>
            </a:pPr>
            <a:r>
              <a:rPr sz="3900" b="1" spc="-5" dirty="0">
                <a:latin typeface="Calibri"/>
                <a:cs typeface="Calibri"/>
              </a:rPr>
              <a:t>Eg </a:t>
            </a:r>
            <a:r>
              <a:rPr sz="3900" b="1" dirty="0">
                <a:latin typeface="Calibri"/>
                <a:cs typeface="Calibri"/>
              </a:rPr>
              <a:t>:- </a:t>
            </a:r>
            <a:r>
              <a:rPr sz="3900" b="1" spc="-5" dirty="0">
                <a:latin typeface="Calibri"/>
                <a:cs typeface="Calibri"/>
              </a:rPr>
              <a:t>Hydrochloric acid</a:t>
            </a:r>
            <a:r>
              <a:rPr sz="3900" b="1" spc="-50" dirty="0">
                <a:latin typeface="Calibri"/>
                <a:cs typeface="Calibri"/>
              </a:rPr>
              <a:t> </a:t>
            </a:r>
            <a:r>
              <a:rPr sz="3900" b="1" spc="-10" dirty="0">
                <a:latin typeface="Calibri"/>
                <a:cs typeface="Calibri"/>
              </a:rPr>
              <a:t>(HCl)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33069" y="491490"/>
            <a:ext cx="7721600" cy="4780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900" spc="210" dirty="0">
                <a:solidFill>
                  <a:srgbClr val="6F2F9F"/>
                </a:solidFill>
                <a:latin typeface="Arial Black"/>
                <a:cs typeface="Arial Black"/>
              </a:rPr>
              <a:t>ii) </a:t>
            </a:r>
            <a:r>
              <a:rPr sz="3900" u="heavy" spc="254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Arial Black"/>
                <a:cs typeface="Arial Black"/>
              </a:rPr>
              <a:t>Base</a:t>
            </a:r>
            <a:r>
              <a:rPr sz="3900" spc="254" dirty="0">
                <a:solidFill>
                  <a:srgbClr val="6F2F9F"/>
                </a:solidFill>
                <a:latin typeface="Arial Black"/>
                <a:cs typeface="Arial Black"/>
              </a:rPr>
              <a:t>: </a:t>
            </a:r>
            <a:r>
              <a:rPr sz="3900" b="1" spc="-5" dirty="0">
                <a:latin typeface="Calibri"/>
                <a:cs typeface="Calibri"/>
              </a:rPr>
              <a:t>are the</a:t>
            </a:r>
            <a:r>
              <a:rPr sz="3900" b="1" spc="790" dirty="0">
                <a:latin typeface="Calibri"/>
                <a:cs typeface="Calibri"/>
              </a:rPr>
              <a:t> </a:t>
            </a:r>
            <a:r>
              <a:rPr sz="3900" b="1" spc="-5" dirty="0">
                <a:latin typeface="Calibri"/>
                <a:cs typeface="Calibri"/>
              </a:rPr>
              <a:t>substance</a:t>
            </a:r>
            <a:endParaRPr sz="3900">
              <a:latin typeface="Calibri"/>
              <a:cs typeface="Calibri"/>
            </a:endParaRPr>
          </a:p>
          <a:p>
            <a:pPr marL="437515" marR="30480" indent="-400050">
              <a:lnSpc>
                <a:spcPct val="100000"/>
              </a:lnSpc>
            </a:pPr>
            <a:r>
              <a:rPr sz="5850" spc="82" baseline="5698" dirty="0">
                <a:latin typeface="Symbol"/>
                <a:cs typeface="Symbol"/>
              </a:rPr>
              <a:t></a:t>
            </a:r>
            <a:r>
              <a:rPr sz="3900" b="1" spc="55" dirty="0">
                <a:latin typeface="Calibri"/>
                <a:cs typeface="Calibri"/>
              </a:rPr>
              <a:t>Which </a:t>
            </a:r>
            <a:r>
              <a:rPr sz="3900" b="1" spc="-5" dirty="0">
                <a:latin typeface="Calibri"/>
                <a:cs typeface="Calibri"/>
              </a:rPr>
              <a:t>converts </a:t>
            </a:r>
            <a:r>
              <a:rPr sz="3900" b="1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3900" b="1" spc="-5" dirty="0">
                <a:latin typeface="Calibri"/>
                <a:cs typeface="Calibri"/>
              </a:rPr>
              <a:t>litmus paper </a:t>
            </a:r>
            <a:r>
              <a:rPr sz="3900" b="1" spc="-10" dirty="0">
                <a:latin typeface="Calibri"/>
                <a:cs typeface="Calibri"/>
              </a:rPr>
              <a:t>to  </a:t>
            </a:r>
            <a:r>
              <a:rPr sz="3900" b="1" spc="-10" dirty="0">
                <a:solidFill>
                  <a:srgbClr val="6F2F9F"/>
                </a:solidFill>
                <a:latin typeface="Calibri"/>
                <a:cs typeface="Calibri"/>
              </a:rPr>
              <a:t>blue</a:t>
            </a:r>
            <a:endParaRPr sz="39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5850" spc="67" baseline="5698" dirty="0">
                <a:latin typeface="Symbol"/>
                <a:cs typeface="Symbol"/>
              </a:rPr>
              <a:t></a:t>
            </a:r>
            <a:r>
              <a:rPr sz="3900" b="1" spc="45" dirty="0">
                <a:latin typeface="Calibri"/>
                <a:cs typeface="Calibri"/>
              </a:rPr>
              <a:t>Having </a:t>
            </a:r>
            <a:r>
              <a:rPr sz="3900" b="1" spc="-5" dirty="0">
                <a:latin typeface="Calibri"/>
                <a:cs typeface="Calibri"/>
              </a:rPr>
              <a:t>the </a:t>
            </a:r>
            <a:r>
              <a:rPr sz="3900" b="1" spc="5" dirty="0">
                <a:latin typeface="Calibri"/>
                <a:cs typeface="Calibri"/>
              </a:rPr>
              <a:t>P</a:t>
            </a:r>
            <a:r>
              <a:rPr sz="3375" b="1" spc="7" baseline="28395" dirty="0">
                <a:latin typeface="Calibri"/>
                <a:cs typeface="Calibri"/>
              </a:rPr>
              <a:t>H</a:t>
            </a:r>
            <a:r>
              <a:rPr sz="3375" b="1" spc="480" baseline="28395" dirty="0">
                <a:latin typeface="Calibri"/>
                <a:cs typeface="Calibri"/>
              </a:rPr>
              <a:t> </a:t>
            </a:r>
            <a:r>
              <a:rPr sz="3900" b="1" spc="-5" dirty="0">
                <a:latin typeface="Calibri"/>
                <a:cs typeface="Calibri"/>
              </a:rPr>
              <a:t>&gt;7</a:t>
            </a:r>
            <a:endParaRPr sz="39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5850" spc="75" baseline="5698" dirty="0">
                <a:latin typeface="Symbol"/>
                <a:cs typeface="Symbol"/>
              </a:rPr>
              <a:t></a:t>
            </a:r>
            <a:r>
              <a:rPr sz="3900" b="1" spc="50" dirty="0">
                <a:latin typeface="Calibri"/>
                <a:cs typeface="Calibri"/>
              </a:rPr>
              <a:t>Bitter</a:t>
            </a:r>
            <a:r>
              <a:rPr sz="3900" b="1" spc="-10" dirty="0">
                <a:latin typeface="Calibri"/>
                <a:cs typeface="Calibri"/>
              </a:rPr>
              <a:t> </a:t>
            </a:r>
            <a:r>
              <a:rPr sz="3900" b="1" spc="-5" dirty="0">
                <a:latin typeface="Calibri"/>
                <a:cs typeface="Calibri"/>
              </a:rPr>
              <a:t>taste</a:t>
            </a:r>
            <a:endParaRPr sz="3900">
              <a:latin typeface="Calibri"/>
              <a:cs typeface="Calibri"/>
            </a:endParaRPr>
          </a:p>
          <a:p>
            <a:pPr marL="437515" marR="294640" indent="-400050">
              <a:lnSpc>
                <a:spcPct val="100000"/>
              </a:lnSpc>
            </a:pPr>
            <a:r>
              <a:rPr sz="5850" spc="82" baseline="5698" dirty="0">
                <a:latin typeface="Symbol"/>
                <a:cs typeface="Symbol"/>
              </a:rPr>
              <a:t></a:t>
            </a:r>
            <a:r>
              <a:rPr sz="3900" b="1" spc="55" dirty="0">
                <a:latin typeface="Calibri"/>
                <a:cs typeface="Calibri"/>
              </a:rPr>
              <a:t>React </a:t>
            </a:r>
            <a:r>
              <a:rPr sz="3900" b="1" spc="-5" dirty="0">
                <a:latin typeface="Calibri"/>
                <a:cs typeface="Calibri"/>
              </a:rPr>
              <a:t>with Acids to form salts</a:t>
            </a:r>
            <a:r>
              <a:rPr sz="3900" b="1" spc="-125" dirty="0">
                <a:latin typeface="Calibri"/>
                <a:cs typeface="Calibri"/>
              </a:rPr>
              <a:t> </a:t>
            </a:r>
            <a:r>
              <a:rPr sz="3900" b="1" spc="-10" dirty="0">
                <a:latin typeface="Calibri"/>
                <a:cs typeface="Calibri"/>
              </a:rPr>
              <a:t>and  </a:t>
            </a:r>
            <a:r>
              <a:rPr sz="3900" b="1" spc="-5" dirty="0">
                <a:latin typeface="Calibri"/>
                <a:cs typeface="Calibri"/>
              </a:rPr>
              <a:t>water</a:t>
            </a:r>
            <a:endParaRPr sz="39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sz="3900" b="1" spc="-5" dirty="0">
                <a:latin typeface="Calibri"/>
                <a:cs typeface="Calibri"/>
              </a:rPr>
              <a:t>Eg: </a:t>
            </a:r>
            <a:r>
              <a:rPr sz="3900" b="1" spc="-5" dirty="0">
                <a:solidFill>
                  <a:srgbClr val="6F2F9F"/>
                </a:solidFill>
                <a:latin typeface="Calibri"/>
                <a:cs typeface="Calibri"/>
              </a:rPr>
              <a:t>Sodium Hydroxide</a:t>
            </a:r>
            <a:r>
              <a:rPr sz="3900" b="1" spc="-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900" b="1" spc="-10" dirty="0">
                <a:solidFill>
                  <a:srgbClr val="6F2F9F"/>
                </a:solidFill>
                <a:latin typeface="Calibri"/>
                <a:cs typeface="Calibri"/>
              </a:rPr>
              <a:t>(NaOH)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VPC,</a:t>
            </a:r>
            <a:r>
              <a:rPr spc="-50" dirty="0"/>
              <a:t> </a:t>
            </a:r>
            <a:r>
              <a:rPr spc="-5" dirty="0"/>
              <a:t>Kalyan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270" y="415290"/>
            <a:ext cx="44926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u="heavy" spc="-5" dirty="0">
                <a:solidFill>
                  <a:srgbClr val="E36B09"/>
                </a:solidFill>
                <a:uFill>
                  <a:solidFill>
                    <a:srgbClr val="E36B09"/>
                  </a:solidFill>
                </a:uFill>
              </a:rPr>
              <a:t>Arrhenius</a:t>
            </a:r>
            <a:r>
              <a:rPr sz="4800" u="heavy" spc="-90" dirty="0">
                <a:solidFill>
                  <a:srgbClr val="E36B09"/>
                </a:solidFill>
                <a:uFill>
                  <a:solidFill>
                    <a:srgbClr val="E36B09"/>
                  </a:solidFill>
                </a:uFill>
              </a:rPr>
              <a:t> </a:t>
            </a:r>
            <a:r>
              <a:rPr sz="4800" u="heavy" dirty="0">
                <a:solidFill>
                  <a:srgbClr val="E36B09"/>
                </a:solidFill>
                <a:uFill>
                  <a:solidFill>
                    <a:srgbClr val="E36B09"/>
                  </a:solidFill>
                </a:uFill>
              </a:rPr>
              <a:t>theory</a:t>
            </a:r>
            <a:r>
              <a:rPr sz="4800" u="none" dirty="0">
                <a:solidFill>
                  <a:srgbClr val="E36B09"/>
                </a:solidFill>
              </a:rPr>
              <a:t>: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382270" y="1146809"/>
            <a:ext cx="7644130" cy="488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675"/>
              </a:lnSpc>
              <a:spcBef>
                <a:spcPts val="100"/>
              </a:spcBef>
            </a:pPr>
            <a:r>
              <a:rPr sz="3900" b="1" spc="-5" dirty="0">
                <a:solidFill>
                  <a:srgbClr val="E36B09"/>
                </a:solidFill>
                <a:latin typeface="Calibri"/>
                <a:cs typeface="Calibri"/>
              </a:rPr>
              <a:t>In </a:t>
            </a:r>
            <a:r>
              <a:rPr sz="3900" b="1" dirty="0">
                <a:solidFill>
                  <a:srgbClr val="E36B09"/>
                </a:solidFill>
                <a:latin typeface="Calibri"/>
                <a:cs typeface="Calibri"/>
              </a:rPr>
              <a:t>1884 </a:t>
            </a:r>
            <a:r>
              <a:rPr sz="3900" b="1" spc="-5" dirty="0">
                <a:solidFill>
                  <a:srgbClr val="E36B09"/>
                </a:solidFill>
                <a:latin typeface="Calibri"/>
                <a:cs typeface="Calibri"/>
              </a:rPr>
              <a:t>of Svante</a:t>
            </a:r>
            <a:r>
              <a:rPr sz="3900" b="1" spc="-40" dirty="0">
                <a:solidFill>
                  <a:srgbClr val="E36B09"/>
                </a:solidFill>
                <a:latin typeface="Calibri"/>
                <a:cs typeface="Calibri"/>
              </a:rPr>
              <a:t> </a:t>
            </a:r>
            <a:r>
              <a:rPr sz="3900" b="1" spc="-5" dirty="0">
                <a:solidFill>
                  <a:srgbClr val="E36B09"/>
                </a:solidFill>
                <a:latin typeface="Calibri"/>
                <a:cs typeface="Calibri"/>
              </a:rPr>
              <a:t>Arrhenius</a:t>
            </a:r>
            <a:endParaRPr sz="3900">
              <a:latin typeface="Calibri"/>
              <a:cs typeface="Calibri"/>
            </a:endParaRPr>
          </a:p>
          <a:p>
            <a:pPr marL="12700">
              <a:lnSpc>
                <a:spcPts val="4795"/>
              </a:lnSpc>
            </a:pPr>
            <a:r>
              <a:rPr sz="4000" b="1" spc="-5" dirty="0">
                <a:solidFill>
                  <a:srgbClr val="E36B09"/>
                </a:solidFill>
                <a:latin typeface="Calibri"/>
                <a:cs typeface="Calibri"/>
              </a:rPr>
              <a:t>Also known</a:t>
            </a:r>
            <a:r>
              <a:rPr sz="4000" b="1" spc="-15" dirty="0">
                <a:solidFill>
                  <a:srgbClr val="E36B09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E36B09"/>
                </a:solidFill>
                <a:latin typeface="Calibri"/>
                <a:cs typeface="Calibri"/>
              </a:rPr>
              <a:t>as,</a:t>
            </a:r>
            <a:endParaRPr sz="4000">
              <a:latin typeface="Calibri"/>
              <a:cs typeface="Calibri"/>
            </a:endParaRPr>
          </a:p>
          <a:p>
            <a:pPr marL="12700" marR="885825">
              <a:lnSpc>
                <a:spcPct val="100000"/>
              </a:lnSpc>
            </a:pPr>
            <a:r>
              <a:rPr sz="4000" b="1" spc="-5" dirty="0">
                <a:solidFill>
                  <a:srgbClr val="6F2F9F"/>
                </a:solidFill>
                <a:latin typeface="Calibri"/>
                <a:cs typeface="Calibri"/>
              </a:rPr>
              <a:t>a)Arrhenius </a:t>
            </a:r>
            <a:r>
              <a:rPr sz="4000" b="1" spc="-10" dirty="0">
                <a:solidFill>
                  <a:srgbClr val="6F2F9F"/>
                </a:solidFill>
                <a:latin typeface="Calibri"/>
                <a:cs typeface="Calibri"/>
              </a:rPr>
              <a:t>theory </a:t>
            </a:r>
            <a:r>
              <a:rPr sz="4000" b="1" spc="-5" dirty="0">
                <a:solidFill>
                  <a:srgbClr val="6F2F9F"/>
                </a:solidFill>
                <a:latin typeface="Calibri"/>
                <a:cs typeface="Calibri"/>
              </a:rPr>
              <a:t>of</a:t>
            </a:r>
            <a:r>
              <a:rPr sz="4000" b="1" spc="-7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6F2F9F"/>
                </a:solidFill>
                <a:latin typeface="Calibri"/>
                <a:cs typeface="Calibri"/>
              </a:rPr>
              <a:t>ionization  </a:t>
            </a:r>
            <a:r>
              <a:rPr sz="4000" b="1" spc="-10" dirty="0">
                <a:solidFill>
                  <a:srgbClr val="6F2F9F"/>
                </a:solidFill>
                <a:latin typeface="Calibri"/>
                <a:cs typeface="Calibri"/>
              </a:rPr>
              <a:t>b)Electron </a:t>
            </a:r>
            <a:r>
              <a:rPr sz="4000" b="1" spc="-5" dirty="0">
                <a:solidFill>
                  <a:srgbClr val="6F2F9F"/>
                </a:solidFill>
                <a:latin typeface="Calibri"/>
                <a:cs typeface="Calibri"/>
              </a:rPr>
              <a:t>dissociation</a:t>
            </a:r>
            <a:r>
              <a:rPr sz="40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6F2F9F"/>
                </a:solidFill>
                <a:latin typeface="Calibri"/>
                <a:cs typeface="Calibri"/>
              </a:rPr>
              <a:t>theory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1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4000" b="1" spc="-5" dirty="0">
                <a:solidFill>
                  <a:srgbClr val="585858"/>
                </a:solidFill>
                <a:latin typeface="Calibri"/>
                <a:cs typeface="Calibri"/>
              </a:rPr>
              <a:t>This theory define acids </a:t>
            </a:r>
            <a:r>
              <a:rPr sz="4000" b="1" dirty="0">
                <a:solidFill>
                  <a:srgbClr val="585858"/>
                </a:solidFill>
                <a:latin typeface="Calibri"/>
                <a:cs typeface="Calibri"/>
              </a:rPr>
              <a:t>&amp; </a:t>
            </a:r>
            <a:r>
              <a:rPr sz="4000" b="1" spc="-5" dirty="0">
                <a:solidFill>
                  <a:srgbClr val="585858"/>
                </a:solidFill>
                <a:latin typeface="Calibri"/>
                <a:cs typeface="Calibri"/>
              </a:rPr>
              <a:t>bases  </a:t>
            </a:r>
            <a:r>
              <a:rPr sz="4000" b="1" spc="-10" dirty="0">
                <a:solidFill>
                  <a:srgbClr val="0C0C0C"/>
                </a:solidFill>
                <a:latin typeface="Calibri"/>
                <a:cs typeface="Calibri"/>
              </a:rPr>
              <a:t>according </a:t>
            </a:r>
            <a:r>
              <a:rPr sz="4000" b="1" spc="-5" dirty="0">
                <a:solidFill>
                  <a:srgbClr val="0C0C0C"/>
                </a:solidFill>
                <a:latin typeface="Calibri"/>
                <a:cs typeface="Calibri"/>
              </a:rPr>
              <a:t>to there </a:t>
            </a:r>
            <a:r>
              <a:rPr sz="4000" b="1" spc="-10" dirty="0">
                <a:solidFill>
                  <a:srgbClr val="0C0C0C"/>
                </a:solidFill>
                <a:latin typeface="Calibri"/>
                <a:cs typeface="Calibri"/>
              </a:rPr>
              <a:t>formation </a:t>
            </a:r>
            <a:r>
              <a:rPr sz="4000" b="1" spc="-5" dirty="0">
                <a:solidFill>
                  <a:srgbClr val="0C0C0C"/>
                </a:solidFill>
                <a:latin typeface="Calibri"/>
                <a:cs typeface="Calibri"/>
              </a:rPr>
              <a:t>of ions  when dissolved in</a:t>
            </a:r>
            <a:r>
              <a:rPr sz="4000" b="1" spc="-25" dirty="0">
                <a:solidFill>
                  <a:srgbClr val="0C0C0C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C0C0C"/>
                </a:solidFill>
                <a:latin typeface="Calibri"/>
                <a:cs typeface="Calibri"/>
              </a:rPr>
              <a:t>water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33020"/>
            <a:ext cx="6581775" cy="2540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00" algn="ctr">
              <a:lnSpc>
                <a:spcPct val="100000"/>
              </a:lnSpc>
              <a:spcBef>
                <a:spcPts val="100"/>
              </a:spcBef>
            </a:pPr>
            <a:r>
              <a:rPr sz="48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Acids</a:t>
            </a:r>
            <a:endParaRPr sz="4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3900" u="none" spc="-5" dirty="0">
                <a:solidFill>
                  <a:srgbClr val="000000"/>
                </a:solidFill>
              </a:rPr>
              <a:t>“An </a:t>
            </a:r>
            <a:r>
              <a:rPr sz="3900" u="none" spc="-10" dirty="0">
                <a:solidFill>
                  <a:srgbClr val="000000"/>
                </a:solidFill>
              </a:rPr>
              <a:t>Acid </a:t>
            </a:r>
            <a:r>
              <a:rPr sz="3900" u="none" spc="-5" dirty="0">
                <a:solidFill>
                  <a:srgbClr val="000000"/>
                </a:solidFill>
              </a:rPr>
              <a:t>is </a:t>
            </a:r>
            <a:r>
              <a:rPr sz="3900" u="none" dirty="0">
                <a:solidFill>
                  <a:srgbClr val="000000"/>
                </a:solidFill>
              </a:rPr>
              <a:t>a </a:t>
            </a:r>
            <a:r>
              <a:rPr sz="3900" u="none" spc="-5" dirty="0">
                <a:solidFill>
                  <a:srgbClr val="000000"/>
                </a:solidFill>
              </a:rPr>
              <a:t>substance that can  release hydrogen ion </a:t>
            </a:r>
            <a:r>
              <a:rPr sz="3900" u="none" spc="-10" dirty="0">
                <a:solidFill>
                  <a:srgbClr val="000000"/>
                </a:solidFill>
              </a:rPr>
              <a:t>(H+) </a:t>
            </a:r>
            <a:r>
              <a:rPr sz="3900" u="none" spc="-5" dirty="0">
                <a:solidFill>
                  <a:srgbClr val="000000"/>
                </a:solidFill>
              </a:rPr>
              <a:t>when  dissolved in</a:t>
            </a:r>
            <a:r>
              <a:rPr sz="3900" u="none" spc="-25" dirty="0">
                <a:solidFill>
                  <a:srgbClr val="000000"/>
                </a:solidFill>
              </a:rPr>
              <a:t> </a:t>
            </a:r>
            <a:r>
              <a:rPr sz="3900" u="none" spc="-5" dirty="0">
                <a:solidFill>
                  <a:srgbClr val="000000"/>
                </a:solidFill>
              </a:rPr>
              <a:t>water”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948429" y="3187700"/>
            <a:ext cx="56070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b="1" dirty="0">
                <a:solidFill>
                  <a:srgbClr val="FF0000"/>
                </a:solidFill>
                <a:latin typeface="Calibri"/>
                <a:cs typeface="Calibri"/>
              </a:rPr>
              <a:t>(OR)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3200" y="3736340"/>
            <a:ext cx="7030084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914400">
              <a:lnSpc>
                <a:spcPct val="100000"/>
              </a:lnSpc>
              <a:spcBef>
                <a:spcPts val="100"/>
              </a:spcBef>
              <a:tabLst>
                <a:tab pos="1986914" algn="l"/>
              </a:tabLst>
            </a:pPr>
            <a:r>
              <a:rPr sz="3900" b="1" dirty="0">
                <a:solidFill>
                  <a:srgbClr val="1D1B10"/>
                </a:solidFill>
                <a:latin typeface="Calibri"/>
                <a:cs typeface="Calibri"/>
              </a:rPr>
              <a:t>“A 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substance which when  dissolved in water gives</a:t>
            </a:r>
            <a:r>
              <a:rPr sz="3900" b="1" spc="-75" dirty="0">
                <a:solidFill>
                  <a:srgbClr val="1D1B10"/>
                </a:solidFill>
                <a:latin typeface="Calibri"/>
                <a:cs typeface="Calibri"/>
              </a:rPr>
              <a:t> 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hydrogen  ions</a:t>
            </a:r>
            <a:r>
              <a:rPr sz="3900" b="1" dirty="0">
                <a:solidFill>
                  <a:srgbClr val="1D1B10"/>
                </a:solidFill>
                <a:latin typeface="Calibri"/>
                <a:cs typeface="Calibri"/>
              </a:rPr>
              <a:t> (H</a:t>
            </a:r>
            <a:r>
              <a:rPr sz="3375" b="1" baseline="28395" dirty="0">
                <a:solidFill>
                  <a:srgbClr val="1D1B10"/>
                </a:solidFill>
                <a:latin typeface="Calibri"/>
                <a:cs typeface="Calibri"/>
              </a:rPr>
              <a:t>+</a:t>
            </a:r>
            <a:r>
              <a:rPr sz="3900" b="1" dirty="0">
                <a:solidFill>
                  <a:srgbClr val="1D1B10"/>
                </a:solidFill>
                <a:latin typeface="Calibri"/>
                <a:cs typeface="Calibri"/>
              </a:rPr>
              <a:t>)	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is known as</a:t>
            </a:r>
            <a:r>
              <a:rPr sz="3900" b="1" spc="-30" dirty="0">
                <a:solidFill>
                  <a:srgbClr val="1D1B10"/>
                </a:solidFill>
                <a:latin typeface="Calibri"/>
                <a:cs typeface="Calibri"/>
              </a:rPr>
              <a:t> 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acid”</a:t>
            </a:r>
            <a:endParaRPr sz="3900">
              <a:latin typeface="Calibri"/>
              <a:cs typeface="Calibri"/>
            </a:endParaRPr>
          </a:p>
          <a:p>
            <a:pPr marL="952500">
              <a:lnSpc>
                <a:spcPct val="100000"/>
              </a:lnSpc>
            </a:pPr>
            <a:r>
              <a:rPr sz="3900" dirty="0">
                <a:latin typeface="Calibri"/>
                <a:cs typeface="Calibri"/>
              </a:rPr>
              <a:t>Eg: </a:t>
            </a:r>
            <a:r>
              <a:rPr sz="3900" spc="-5" dirty="0">
                <a:latin typeface="Calibri"/>
                <a:cs typeface="Calibri"/>
              </a:rPr>
              <a:t>Hydroc</a:t>
            </a:r>
            <a:r>
              <a:rPr sz="3900" u="heavy" spc="-5" dirty="0">
                <a:uFill>
                  <a:solidFill>
                    <a:srgbClr val="0C0C0C"/>
                  </a:solidFill>
                </a:uFill>
                <a:latin typeface="Calibri"/>
                <a:cs typeface="Calibri"/>
              </a:rPr>
              <a:t>hloric</a:t>
            </a:r>
            <a:r>
              <a:rPr sz="3900" u="heavy" spc="-35" dirty="0">
                <a:uFill>
                  <a:solidFill>
                    <a:srgbClr val="0C0C0C"/>
                  </a:solidFill>
                </a:uFill>
                <a:latin typeface="Calibri"/>
                <a:cs typeface="Calibri"/>
              </a:rPr>
              <a:t> </a:t>
            </a:r>
            <a:r>
              <a:rPr sz="3900" u="heavy" spc="-5" dirty="0">
                <a:uFill>
                  <a:solidFill>
                    <a:srgbClr val="0C0C0C"/>
                  </a:solidFill>
                </a:uFill>
                <a:latin typeface="Calibri"/>
                <a:cs typeface="Calibri"/>
              </a:rPr>
              <a:t>aci</a:t>
            </a:r>
            <a:r>
              <a:rPr sz="3900" spc="-5" dirty="0">
                <a:latin typeface="Calibri"/>
                <a:cs typeface="Calibri"/>
              </a:rPr>
              <a:t>d.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32000" y="6129020"/>
            <a:ext cx="511873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470910" algn="l"/>
              </a:tabLst>
            </a:pPr>
            <a:r>
              <a:rPr sz="3900" dirty="0">
                <a:latin typeface="Arial"/>
                <a:cs typeface="Arial"/>
              </a:rPr>
              <a:t>HCl	H</a:t>
            </a:r>
            <a:r>
              <a:rPr sz="3375" baseline="37037" dirty="0">
                <a:latin typeface="Arial"/>
                <a:cs typeface="Arial"/>
              </a:rPr>
              <a:t>+ </a:t>
            </a:r>
            <a:r>
              <a:rPr sz="3900" b="1" dirty="0">
                <a:latin typeface="Arial"/>
                <a:cs typeface="Arial"/>
              </a:rPr>
              <a:t>+</a:t>
            </a:r>
            <a:r>
              <a:rPr sz="3900" b="1" spc="-75" dirty="0">
                <a:latin typeface="Arial"/>
                <a:cs typeface="Arial"/>
              </a:rPr>
              <a:t> </a:t>
            </a:r>
            <a:r>
              <a:rPr sz="3900" dirty="0">
                <a:latin typeface="Arial"/>
                <a:cs typeface="Arial"/>
              </a:rPr>
              <a:t>Cl</a:t>
            </a:r>
            <a:r>
              <a:rPr sz="3375" baseline="43209" dirty="0">
                <a:latin typeface="Arial"/>
                <a:cs typeface="Arial"/>
              </a:rPr>
              <a:t>-</a:t>
            </a:r>
            <a:endParaRPr sz="3375" baseline="43209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10150" y="5935979"/>
            <a:ext cx="171450" cy="171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94809" y="6435090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VPC,</a:t>
            </a: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Kalyan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069" y="33020"/>
            <a:ext cx="7336155" cy="2540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7269" algn="ctr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latin typeface="Arial"/>
                <a:cs typeface="Arial"/>
              </a:rPr>
              <a:t>Base</a:t>
            </a:r>
            <a:endParaRPr sz="4800">
              <a:latin typeface="Arial"/>
              <a:cs typeface="Arial"/>
            </a:endParaRPr>
          </a:p>
          <a:p>
            <a:pPr marL="38100" marR="30480" indent="914400">
              <a:lnSpc>
                <a:spcPct val="100000"/>
              </a:lnSpc>
            </a:pPr>
            <a:r>
              <a:rPr sz="3900" u="none" spc="-5" dirty="0">
                <a:solidFill>
                  <a:srgbClr val="000000"/>
                </a:solidFill>
              </a:rPr>
              <a:t>“A Base </a:t>
            </a:r>
            <a:r>
              <a:rPr sz="3900" u="none" dirty="0">
                <a:solidFill>
                  <a:srgbClr val="000000"/>
                </a:solidFill>
              </a:rPr>
              <a:t>is a </a:t>
            </a:r>
            <a:r>
              <a:rPr sz="3900" u="none" spc="-5" dirty="0">
                <a:solidFill>
                  <a:srgbClr val="000000"/>
                </a:solidFill>
              </a:rPr>
              <a:t>substance that</a:t>
            </a:r>
            <a:r>
              <a:rPr sz="3900" u="none" spc="-125" dirty="0">
                <a:solidFill>
                  <a:srgbClr val="000000"/>
                </a:solidFill>
              </a:rPr>
              <a:t> </a:t>
            </a:r>
            <a:r>
              <a:rPr sz="3900" u="none" spc="-5" dirty="0">
                <a:solidFill>
                  <a:srgbClr val="000000"/>
                </a:solidFill>
              </a:rPr>
              <a:t>can  release </a:t>
            </a:r>
            <a:r>
              <a:rPr sz="3900" u="none" dirty="0">
                <a:solidFill>
                  <a:srgbClr val="000000"/>
                </a:solidFill>
              </a:rPr>
              <a:t>a </a:t>
            </a:r>
            <a:r>
              <a:rPr sz="3900" u="none" spc="-10" dirty="0">
                <a:solidFill>
                  <a:srgbClr val="000000"/>
                </a:solidFill>
              </a:rPr>
              <a:t>Hydroxyl </a:t>
            </a:r>
            <a:r>
              <a:rPr sz="3900" u="none" spc="-5" dirty="0">
                <a:solidFill>
                  <a:srgbClr val="000000"/>
                </a:solidFill>
              </a:rPr>
              <a:t>ion </a:t>
            </a:r>
            <a:r>
              <a:rPr sz="3900" u="none" spc="15" dirty="0">
                <a:solidFill>
                  <a:srgbClr val="000000"/>
                </a:solidFill>
              </a:rPr>
              <a:t>(OH</a:t>
            </a:r>
            <a:r>
              <a:rPr sz="3375" u="none" spc="22" baseline="28395" dirty="0">
                <a:solidFill>
                  <a:srgbClr val="000000"/>
                </a:solidFill>
              </a:rPr>
              <a:t>-</a:t>
            </a:r>
            <a:r>
              <a:rPr sz="3900" u="none" spc="15" dirty="0">
                <a:solidFill>
                  <a:srgbClr val="000000"/>
                </a:solidFill>
              </a:rPr>
              <a:t>) </a:t>
            </a:r>
            <a:r>
              <a:rPr sz="3900" u="none" spc="-5" dirty="0">
                <a:solidFill>
                  <a:srgbClr val="000000"/>
                </a:solidFill>
              </a:rPr>
              <a:t>when  dissolved in</a:t>
            </a:r>
            <a:r>
              <a:rPr sz="3900" u="none" spc="-25" dirty="0">
                <a:solidFill>
                  <a:srgbClr val="000000"/>
                </a:solidFill>
              </a:rPr>
              <a:t> </a:t>
            </a:r>
            <a:r>
              <a:rPr sz="3900" u="none" spc="-5" dirty="0">
                <a:solidFill>
                  <a:srgbClr val="000000"/>
                </a:solidFill>
              </a:rPr>
              <a:t>water”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948429" y="3187700"/>
            <a:ext cx="56070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b="1" dirty="0">
                <a:solidFill>
                  <a:srgbClr val="FF0000"/>
                </a:solidFill>
                <a:latin typeface="Calibri"/>
                <a:cs typeface="Calibri"/>
              </a:rPr>
              <a:t>(OR)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369" y="3736340"/>
            <a:ext cx="8057515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30480" indent="914400">
              <a:lnSpc>
                <a:spcPct val="100000"/>
              </a:lnSpc>
              <a:spcBef>
                <a:spcPts val="100"/>
              </a:spcBef>
              <a:tabLst>
                <a:tab pos="7365365" algn="l"/>
              </a:tabLst>
            </a:pP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“A substance which when  </a:t>
            </a:r>
            <a:r>
              <a:rPr sz="3900" b="1" spc="-15" dirty="0">
                <a:solidFill>
                  <a:srgbClr val="1D1B10"/>
                </a:solidFill>
                <a:latin typeface="Calibri"/>
                <a:cs typeface="Calibri"/>
              </a:rPr>
              <a:t>d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i</a:t>
            </a:r>
            <a:r>
              <a:rPr sz="3900" b="1" dirty="0">
                <a:solidFill>
                  <a:srgbClr val="1D1B10"/>
                </a:solidFill>
                <a:latin typeface="Calibri"/>
                <a:cs typeface="Calibri"/>
              </a:rPr>
              <a:t>ss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olv</a:t>
            </a:r>
            <a:r>
              <a:rPr sz="3900" b="1" dirty="0">
                <a:solidFill>
                  <a:srgbClr val="1D1B10"/>
                </a:solidFill>
                <a:latin typeface="Calibri"/>
                <a:cs typeface="Calibri"/>
              </a:rPr>
              <a:t>ed</a:t>
            </a:r>
            <a:r>
              <a:rPr sz="3900" b="1" spc="-20" dirty="0">
                <a:solidFill>
                  <a:srgbClr val="1D1B10"/>
                </a:solidFill>
                <a:latin typeface="Calibri"/>
                <a:cs typeface="Calibri"/>
              </a:rPr>
              <a:t> 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i</a:t>
            </a:r>
            <a:r>
              <a:rPr sz="3900" b="1" dirty="0">
                <a:solidFill>
                  <a:srgbClr val="1D1B10"/>
                </a:solidFill>
                <a:latin typeface="Calibri"/>
                <a:cs typeface="Calibri"/>
              </a:rPr>
              <a:t>n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 w</a:t>
            </a:r>
            <a:r>
              <a:rPr sz="3900" b="1" spc="-10" dirty="0">
                <a:solidFill>
                  <a:srgbClr val="1D1B10"/>
                </a:solidFill>
                <a:latin typeface="Calibri"/>
                <a:cs typeface="Calibri"/>
              </a:rPr>
              <a:t>a</a:t>
            </a:r>
            <a:r>
              <a:rPr sz="3900" b="1" spc="5" dirty="0">
                <a:solidFill>
                  <a:srgbClr val="1D1B10"/>
                </a:solidFill>
                <a:latin typeface="Calibri"/>
                <a:cs typeface="Calibri"/>
              </a:rPr>
              <a:t>t</a:t>
            </a:r>
            <a:r>
              <a:rPr sz="3900" b="1" dirty="0">
                <a:solidFill>
                  <a:srgbClr val="1D1B10"/>
                </a:solidFill>
                <a:latin typeface="Calibri"/>
                <a:cs typeface="Calibri"/>
              </a:rPr>
              <a:t>er</a:t>
            </a:r>
            <a:r>
              <a:rPr sz="3900" b="1" spc="-20" dirty="0">
                <a:solidFill>
                  <a:srgbClr val="1D1B10"/>
                </a:solidFill>
                <a:latin typeface="Calibri"/>
                <a:cs typeface="Calibri"/>
              </a:rPr>
              <a:t> 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giv</a:t>
            </a:r>
            <a:r>
              <a:rPr sz="3900" b="1" dirty="0">
                <a:solidFill>
                  <a:srgbClr val="1D1B10"/>
                </a:solidFill>
                <a:latin typeface="Calibri"/>
                <a:cs typeface="Calibri"/>
              </a:rPr>
              <a:t>es</a:t>
            </a:r>
            <a:r>
              <a:rPr sz="3900" b="1" spc="60" dirty="0">
                <a:solidFill>
                  <a:srgbClr val="1D1B10"/>
                </a:solidFill>
                <a:latin typeface="Calibri"/>
                <a:cs typeface="Calibri"/>
              </a:rPr>
              <a:t> </a:t>
            </a:r>
            <a:r>
              <a:rPr sz="3900" b="1" spc="-10" dirty="0">
                <a:latin typeface="Calibri"/>
                <a:cs typeface="Calibri"/>
              </a:rPr>
              <a:t>Hydroxy</a:t>
            </a:r>
            <a:r>
              <a:rPr sz="3900" b="1" dirty="0">
                <a:latin typeface="Calibri"/>
                <a:cs typeface="Calibri"/>
              </a:rPr>
              <a:t>l	</a:t>
            </a:r>
            <a:r>
              <a:rPr sz="3900" b="1" spc="-5" dirty="0">
                <a:latin typeface="Calibri"/>
                <a:cs typeface="Calibri"/>
              </a:rPr>
              <a:t>ion  (OH</a:t>
            </a:r>
            <a:r>
              <a:rPr sz="3375" b="1" spc="-7" baseline="28395" dirty="0">
                <a:latin typeface="Calibri"/>
                <a:cs typeface="Calibri"/>
              </a:rPr>
              <a:t>-</a:t>
            </a:r>
            <a:r>
              <a:rPr sz="3900" b="1" spc="-5" dirty="0">
                <a:latin typeface="Calibri"/>
                <a:cs typeface="Calibri"/>
              </a:rPr>
              <a:t>)</a:t>
            </a:r>
            <a:r>
              <a:rPr sz="3900" b="1" spc="-5" dirty="0">
                <a:solidFill>
                  <a:srgbClr val="1D1B10"/>
                </a:solidFill>
                <a:latin typeface="Calibri"/>
                <a:cs typeface="Calibri"/>
              </a:rPr>
              <a:t>is known </a:t>
            </a:r>
            <a:r>
              <a:rPr sz="3900" b="1" spc="-5">
                <a:solidFill>
                  <a:srgbClr val="1D1B10"/>
                </a:solidFill>
                <a:latin typeface="Calibri"/>
                <a:cs typeface="Calibri"/>
              </a:rPr>
              <a:t>as</a:t>
            </a:r>
            <a:r>
              <a:rPr sz="3900" b="1" spc="-20">
                <a:solidFill>
                  <a:srgbClr val="1D1B10"/>
                </a:solidFill>
                <a:latin typeface="Calibri"/>
                <a:cs typeface="Calibri"/>
              </a:rPr>
              <a:t> </a:t>
            </a:r>
            <a:r>
              <a:rPr lang="en-US" sz="3900" b="1" spc="-10" dirty="0" smtClean="0">
                <a:solidFill>
                  <a:srgbClr val="1D1B10"/>
                </a:solidFill>
                <a:latin typeface="Calibri"/>
                <a:cs typeface="Calibri"/>
              </a:rPr>
              <a:t>base</a:t>
            </a:r>
            <a:r>
              <a:rPr sz="3900" b="1" spc="-10" smtClean="0">
                <a:solidFill>
                  <a:srgbClr val="1D1B10"/>
                </a:solidFill>
                <a:latin typeface="Calibri"/>
                <a:cs typeface="Calibri"/>
              </a:rPr>
              <a:t>”</a:t>
            </a:r>
            <a:endParaRPr sz="3900">
              <a:latin typeface="Calibri"/>
              <a:cs typeface="Calibri"/>
            </a:endParaRPr>
          </a:p>
          <a:p>
            <a:pPr marL="1051560">
              <a:lnSpc>
                <a:spcPct val="100000"/>
              </a:lnSpc>
            </a:pPr>
            <a:r>
              <a:rPr sz="3900" dirty="0">
                <a:solidFill>
                  <a:srgbClr val="1D1B10"/>
                </a:solidFill>
                <a:latin typeface="Calibri"/>
                <a:cs typeface="Calibri"/>
              </a:rPr>
              <a:t>Eg : </a:t>
            </a:r>
            <a:r>
              <a:rPr sz="3900" spc="-5" dirty="0">
                <a:solidFill>
                  <a:srgbClr val="1D1B10"/>
                </a:solidFill>
                <a:latin typeface="Calibri"/>
                <a:cs typeface="Calibri"/>
              </a:rPr>
              <a:t>Sodiu</a:t>
            </a:r>
            <a:r>
              <a:rPr sz="3900" u="heavy" spc="-5" dirty="0">
                <a:solidFill>
                  <a:srgbClr val="1D1B10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m</a:t>
            </a:r>
            <a:r>
              <a:rPr sz="3900" u="heavy" spc="-30" dirty="0">
                <a:solidFill>
                  <a:srgbClr val="1D1B10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 </a:t>
            </a:r>
            <a:r>
              <a:rPr sz="3900" u="heavy" spc="-5" dirty="0">
                <a:solidFill>
                  <a:srgbClr val="1D1B10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Hydr</a:t>
            </a:r>
            <a:r>
              <a:rPr sz="3900" spc="-5" dirty="0">
                <a:solidFill>
                  <a:srgbClr val="1D1B10"/>
                </a:solidFill>
                <a:latin typeface="Calibri"/>
                <a:cs typeface="Calibri"/>
              </a:rPr>
              <a:t>oxide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9389" y="6129020"/>
            <a:ext cx="55378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648075" algn="l"/>
              </a:tabLst>
            </a:pPr>
            <a:r>
              <a:rPr sz="4000" spc="-10" dirty="0">
                <a:latin typeface="Arial"/>
                <a:cs typeface="Arial"/>
              </a:rPr>
              <a:t>NaOH	</a:t>
            </a:r>
            <a:r>
              <a:rPr sz="4000" spc="20" dirty="0">
                <a:latin typeface="Arial"/>
                <a:cs typeface="Arial"/>
              </a:rPr>
              <a:t>a</a:t>
            </a:r>
            <a:r>
              <a:rPr sz="3450" spc="30" baseline="28985" dirty="0">
                <a:latin typeface="Arial"/>
                <a:cs typeface="Arial"/>
              </a:rPr>
              <a:t>+ </a:t>
            </a:r>
            <a:r>
              <a:rPr sz="4000" b="1" dirty="0">
                <a:latin typeface="Arial"/>
                <a:cs typeface="Arial"/>
              </a:rPr>
              <a:t>+</a:t>
            </a:r>
            <a:r>
              <a:rPr sz="4000" b="1" spc="-85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OH</a:t>
            </a:r>
            <a:r>
              <a:rPr sz="3450" spc="-7" baseline="43478" dirty="0">
                <a:latin typeface="Arial"/>
                <a:cs typeface="Arial"/>
              </a:rPr>
              <a:t>-</a:t>
            </a:r>
            <a:endParaRPr sz="3450" baseline="43478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00550" y="5935979"/>
            <a:ext cx="171450" cy="171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94809" y="6079490"/>
            <a:ext cx="7537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VPC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,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Ka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l</a:t>
            </a:r>
            <a:r>
              <a:rPr sz="1200" spc="-240" dirty="0">
                <a:solidFill>
                  <a:srgbClr val="888888"/>
                </a:solidFill>
                <a:latin typeface="Calibri"/>
                <a:cs typeface="Calibri"/>
              </a:rPr>
              <a:t>y</a:t>
            </a:r>
            <a:r>
              <a:rPr sz="6000" spc="-3982" baseline="-5555" dirty="0">
                <a:latin typeface="Arial"/>
                <a:cs typeface="Arial"/>
              </a:rPr>
              <a:t>N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an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789" y="34290"/>
            <a:ext cx="536321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4230" marR="5080" indent="-811530">
              <a:lnSpc>
                <a:spcPct val="100000"/>
              </a:lnSpc>
              <a:spcBef>
                <a:spcPts val="100"/>
              </a:spcBef>
            </a:pPr>
            <a:r>
              <a:rPr sz="3900" u="heavy" spc="-5" dirty="0">
                <a:solidFill>
                  <a:srgbClr val="E36B09"/>
                </a:solidFill>
                <a:uFill>
                  <a:solidFill>
                    <a:srgbClr val="E36B09"/>
                  </a:solidFill>
                </a:uFill>
                <a:latin typeface="Arial"/>
                <a:cs typeface="Arial"/>
              </a:rPr>
              <a:t>Neutralization reaction </a:t>
            </a:r>
            <a:r>
              <a:rPr sz="3900" u="none" spc="-5" dirty="0">
                <a:solidFill>
                  <a:srgbClr val="E36B09"/>
                </a:solidFill>
                <a:latin typeface="Arial"/>
                <a:cs typeface="Arial"/>
              </a:rPr>
              <a:t> </a:t>
            </a:r>
            <a:r>
              <a:rPr sz="3900" u="none" spc="-5" dirty="0">
                <a:solidFill>
                  <a:srgbClr val="000000"/>
                </a:solidFill>
                <a:latin typeface="Arial"/>
                <a:cs typeface="Arial"/>
              </a:rPr>
              <a:t>Acid react</a:t>
            </a:r>
            <a:r>
              <a:rPr sz="3900" u="none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00" u="none" spc="-5" dirty="0">
                <a:solidFill>
                  <a:srgbClr val="000000"/>
                </a:solidFill>
                <a:latin typeface="Arial"/>
                <a:cs typeface="Arial"/>
              </a:rPr>
              <a:t>Base</a:t>
            </a:r>
            <a:endParaRPr sz="3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6070" y="1817370"/>
            <a:ext cx="8361045" cy="299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2270">
              <a:lnSpc>
                <a:spcPct val="100000"/>
              </a:lnSpc>
              <a:spcBef>
                <a:spcPts val="100"/>
              </a:spcBef>
            </a:pPr>
            <a:r>
              <a:rPr sz="3900" b="1" spc="-5" dirty="0">
                <a:latin typeface="Arial"/>
                <a:cs typeface="Arial"/>
              </a:rPr>
              <a:t>Salt </a:t>
            </a:r>
            <a:r>
              <a:rPr sz="3900" b="1" dirty="0">
                <a:latin typeface="Arial"/>
                <a:cs typeface="Arial"/>
              </a:rPr>
              <a:t>&amp;</a:t>
            </a:r>
            <a:r>
              <a:rPr sz="3900" b="1" spc="-25" dirty="0">
                <a:latin typeface="Arial"/>
                <a:cs typeface="Arial"/>
              </a:rPr>
              <a:t> </a:t>
            </a:r>
            <a:r>
              <a:rPr sz="3900" b="1" spc="-5" dirty="0">
                <a:latin typeface="Arial"/>
                <a:cs typeface="Arial"/>
              </a:rPr>
              <a:t>Water</a:t>
            </a:r>
            <a:endParaRPr sz="3900">
              <a:latin typeface="Arial"/>
              <a:cs typeface="Arial"/>
            </a:endParaRPr>
          </a:p>
          <a:p>
            <a:pPr marL="927100" marR="5080" indent="-914400">
              <a:lnSpc>
                <a:spcPct val="100000"/>
              </a:lnSpc>
            </a:pPr>
            <a:r>
              <a:rPr sz="3900" b="1" spc="-5" dirty="0">
                <a:latin typeface="Arial"/>
                <a:cs typeface="Arial"/>
              </a:rPr>
              <a:t>Eg: </a:t>
            </a:r>
            <a:r>
              <a:rPr sz="3900" b="1" spc="-10" dirty="0">
                <a:latin typeface="Arial"/>
                <a:cs typeface="Arial"/>
              </a:rPr>
              <a:t>Hydrochloric </a:t>
            </a:r>
            <a:r>
              <a:rPr sz="3900" b="1" spc="-5" dirty="0">
                <a:latin typeface="Arial"/>
                <a:cs typeface="Arial"/>
              </a:rPr>
              <a:t>acid react sodium  hydroxide</a:t>
            </a:r>
            <a:endParaRPr sz="3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50">
              <a:latin typeface="Times New Roman"/>
              <a:cs typeface="Times New Roman"/>
            </a:endParaRPr>
          </a:p>
          <a:p>
            <a:pPr marL="786130">
              <a:lnSpc>
                <a:spcPct val="100000"/>
              </a:lnSpc>
            </a:pPr>
            <a:r>
              <a:rPr sz="3900" b="1" spc="-5" dirty="0">
                <a:latin typeface="Arial"/>
                <a:cs typeface="Arial"/>
              </a:rPr>
              <a:t>Sodium chloride </a:t>
            </a:r>
            <a:r>
              <a:rPr sz="3900" b="1" dirty="0">
                <a:latin typeface="Arial"/>
                <a:cs typeface="Arial"/>
              </a:rPr>
              <a:t>(Salt) &amp;</a:t>
            </a:r>
            <a:r>
              <a:rPr sz="3900" b="1" spc="-55" dirty="0">
                <a:latin typeface="Arial"/>
                <a:cs typeface="Arial"/>
              </a:rPr>
              <a:t> </a:t>
            </a:r>
            <a:r>
              <a:rPr sz="3900" b="1" dirty="0">
                <a:latin typeface="Arial"/>
                <a:cs typeface="Arial"/>
              </a:rPr>
              <a:t>water</a:t>
            </a:r>
            <a:endParaRPr sz="3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0469" y="5383529"/>
            <a:ext cx="281749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spc="-5" dirty="0">
                <a:latin typeface="Arial"/>
                <a:cs typeface="Arial"/>
              </a:rPr>
              <a:t>NaOH </a:t>
            </a:r>
            <a:r>
              <a:rPr sz="3900" b="1" dirty="0">
                <a:latin typeface="Arial"/>
                <a:cs typeface="Arial"/>
              </a:rPr>
              <a:t>+</a:t>
            </a:r>
            <a:r>
              <a:rPr sz="3900" b="1" spc="-95" dirty="0">
                <a:latin typeface="Arial"/>
                <a:cs typeface="Arial"/>
              </a:rPr>
              <a:t> </a:t>
            </a:r>
            <a:r>
              <a:rPr sz="3900" b="1" spc="-5" dirty="0">
                <a:latin typeface="Arial"/>
                <a:cs typeface="Arial"/>
              </a:rPr>
              <a:t>HCl</a:t>
            </a:r>
            <a:endParaRPr sz="3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0469" y="6198870"/>
            <a:ext cx="11703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(</a:t>
            </a:r>
            <a:r>
              <a:rPr sz="2800" b="1" spc="-9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base)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84233" y="5075736"/>
            <a:ext cx="2676525" cy="1575435"/>
          </a:xfrm>
          <a:prstGeom prst="rect">
            <a:avLst/>
          </a:prstGeom>
        </p:spPr>
        <p:txBody>
          <a:bodyPr vert="horz" wrap="square" lIns="0" tIns="3200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20"/>
              </a:spcBef>
            </a:pPr>
            <a:r>
              <a:rPr sz="3900" b="1" spc="-5" dirty="0">
                <a:latin typeface="Arial"/>
                <a:cs typeface="Arial"/>
              </a:rPr>
              <a:t>NaCl </a:t>
            </a:r>
            <a:r>
              <a:rPr sz="3900" b="1" dirty="0">
                <a:latin typeface="Arial"/>
                <a:cs typeface="Arial"/>
              </a:rPr>
              <a:t>+</a:t>
            </a:r>
            <a:r>
              <a:rPr sz="3900" b="1" spc="-75" dirty="0">
                <a:latin typeface="Arial"/>
                <a:cs typeface="Arial"/>
              </a:rPr>
              <a:t> </a:t>
            </a:r>
            <a:r>
              <a:rPr sz="3900" b="1" spc="10" dirty="0">
                <a:latin typeface="Arial"/>
                <a:cs typeface="Arial"/>
              </a:rPr>
              <a:t>H</a:t>
            </a:r>
            <a:r>
              <a:rPr sz="3375" b="1" spc="15" baseline="-23456" dirty="0">
                <a:latin typeface="Arial"/>
                <a:cs typeface="Arial"/>
              </a:rPr>
              <a:t>2</a:t>
            </a:r>
            <a:r>
              <a:rPr sz="3900" b="1" spc="10" dirty="0">
                <a:latin typeface="Arial"/>
                <a:cs typeface="Arial"/>
              </a:rPr>
              <a:t>O</a:t>
            </a:r>
            <a:endParaRPr sz="3900">
              <a:latin typeface="Arial"/>
              <a:cs typeface="Arial"/>
            </a:endParaRPr>
          </a:p>
          <a:p>
            <a:pPr marL="176530">
              <a:lnSpc>
                <a:spcPct val="100000"/>
              </a:lnSpc>
              <a:spcBef>
                <a:spcPts val="1739"/>
              </a:spcBef>
            </a:pPr>
            <a:r>
              <a:rPr sz="2800" b="1" spc="-5" dirty="0">
                <a:latin typeface="Arial"/>
                <a:cs typeface="Arial"/>
              </a:rPr>
              <a:t>(Salt)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0" y="1220469"/>
            <a:ext cx="1270" cy="294640"/>
          </a:xfrm>
          <a:custGeom>
            <a:avLst/>
            <a:gdLst/>
            <a:ahLst/>
            <a:cxnLst/>
            <a:rect l="l" t="t" r="r" b="b"/>
            <a:pathLst>
              <a:path w="1270" h="294640">
                <a:moveTo>
                  <a:pt x="635" y="-28575"/>
                </a:moveTo>
                <a:lnTo>
                  <a:pt x="635" y="323215"/>
                </a:lnTo>
              </a:path>
            </a:pathLst>
          </a:custGeom>
          <a:ln w="58420">
            <a:solidFill>
              <a:srgbClr val="1D1B1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42459" y="1496060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80">
                <a:moveTo>
                  <a:pt x="39369" y="0"/>
                </a:moveTo>
                <a:lnTo>
                  <a:pt x="0" y="24129"/>
                </a:lnTo>
                <a:lnTo>
                  <a:pt x="128269" y="259079"/>
                </a:lnTo>
                <a:lnTo>
                  <a:pt x="179663" y="166369"/>
                </a:lnTo>
                <a:lnTo>
                  <a:pt x="128269" y="166369"/>
                </a:lnTo>
                <a:lnTo>
                  <a:pt x="39369" y="0"/>
                </a:lnTo>
                <a:close/>
              </a:path>
              <a:path w="257810" h="259080">
                <a:moveTo>
                  <a:pt x="219710" y="1269"/>
                </a:moveTo>
                <a:lnTo>
                  <a:pt x="128269" y="166369"/>
                </a:lnTo>
                <a:lnTo>
                  <a:pt x="179663" y="166369"/>
                </a:lnTo>
                <a:lnTo>
                  <a:pt x="257810" y="25400"/>
                </a:lnTo>
                <a:lnTo>
                  <a:pt x="219710" y="1269"/>
                </a:lnTo>
                <a:close/>
              </a:path>
            </a:pathLst>
          </a:custGeom>
          <a:solidFill>
            <a:srgbClr val="1D1B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19600" y="3125470"/>
            <a:ext cx="1270" cy="825500"/>
          </a:xfrm>
          <a:custGeom>
            <a:avLst/>
            <a:gdLst/>
            <a:ahLst/>
            <a:cxnLst/>
            <a:rect l="l" t="t" r="r" b="b"/>
            <a:pathLst>
              <a:path w="1270" h="825500">
                <a:moveTo>
                  <a:pt x="1270" y="0"/>
                </a:moveTo>
                <a:lnTo>
                  <a:pt x="0" y="825499"/>
                </a:lnTo>
              </a:path>
            </a:pathLst>
          </a:custGeom>
          <a:ln w="57150">
            <a:solidFill>
              <a:srgbClr val="0C0C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91329" y="3933190"/>
            <a:ext cx="257810" cy="257810"/>
          </a:xfrm>
          <a:custGeom>
            <a:avLst/>
            <a:gdLst/>
            <a:ahLst/>
            <a:cxnLst/>
            <a:rect l="l" t="t" r="r" b="b"/>
            <a:pathLst>
              <a:path w="257810" h="257810">
                <a:moveTo>
                  <a:pt x="38100" y="0"/>
                </a:moveTo>
                <a:lnTo>
                  <a:pt x="0" y="24130"/>
                </a:lnTo>
                <a:lnTo>
                  <a:pt x="128270" y="257810"/>
                </a:lnTo>
                <a:lnTo>
                  <a:pt x="179663" y="165100"/>
                </a:lnTo>
                <a:lnTo>
                  <a:pt x="128270" y="165100"/>
                </a:lnTo>
                <a:lnTo>
                  <a:pt x="38100" y="0"/>
                </a:lnTo>
                <a:close/>
              </a:path>
              <a:path w="257810" h="257810">
                <a:moveTo>
                  <a:pt x="218440" y="0"/>
                </a:moveTo>
                <a:lnTo>
                  <a:pt x="128270" y="165100"/>
                </a:lnTo>
                <a:lnTo>
                  <a:pt x="179663" y="165100"/>
                </a:lnTo>
                <a:lnTo>
                  <a:pt x="257810" y="24130"/>
                </a:lnTo>
                <a:lnTo>
                  <a:pt x="218440" y="0"/>
                </a:lnTo>
                <a:close/>
              </a:path>
            </a:pathLst>
          </a:custGeom>
          <a:solidFill>
            <a:srgbClr val="0C0C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91000" y="5715000"/>
            <a:ext cx="521970" cy="1270"/>
          </a:xfrm>
          <a:custGeom>
            <a:avLst/>
            <a:gdLst/>
            <a:ahLst/>
            <a:cxnLst/>
            <a:rect l="l" t="t" r="r" b="b"/>
            <a:pathLst>
              <a:path w="521970" h="1270">
                <a:moveTo>
                  <a:pt x="-28575" y="634"/>
                </a:moveTo>
                <a:lnTo>
                  <a:pt x="550545" y="634"/>
                </a:lnTo>
              </a:path>
            </a:pathLst>
          </a:custGeom>
          <a:ln w="58419">
            <a:solidFill>
              <a:srgbClr val="0C0C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95190" y="5588000"/>
            <a:ext cx="257810" cy="256540"/>
          </a:xfrm>
          <a:custGeom>
            <a:avLst/>
            <a:gdLst/>
            <a:ahLst/>
            <a:cxnLst/>
            <a:rect l="l" t="t" r="r" b="b"/>
            <a:pathLst>
              <a:path w="257810" h="256539">
                <a:moveTo>
                  <a:pt x="24130" y="0"/>
                </a:moveTo>
                <a:lnTo>
                  <a:pt x="1270" y="38100"/>
                </a:lnTo>
                <a:lnTo>
                  <a:pt x="165100" y="128269"/>
                </a:lnTo>
                <a:lnTo>
                  <a:pt x="0" y="218440"/>
                </a:lnTo>
                <a:lnTo>
                  <a:pt x="24130" y="256540"/>
                </a:lnTo>
                <a:lnTo>
                  <a:pt x="257810" y="128269"/>
                </a:lnTo>
                <a:lnTo>
                  <a:pt x="24130" y="0"/>
                </a:lnTo>
                <a:close/>
              </a:path>
            </a:pathLst>
          </a:custGeom>
          <a:solidFill>
            <a:srgbClr val="0C0C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54183" y="6231890"/>
            <a:ext cx="16941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7" baseline="4960" dirty="0">
                <a:latin typeface="Arial"/>
                <a:cs typeface="Arial"/>
              </a:rPr>
              <a:t>(</a:t>
            </a:r>
            <a:r>
              <a:rPr sz="4200" b="1" spc="-22" baseline="4960" dirty="0">
                <a:latin typeface="Arial"/>
                <a:cs typeface="Arial"/>
              </a:rPr>
              <a:t>A</a:t>
            </a:r>
            <a:r>
              <a:rPr sz="4200" b="1" spc="-7" baseline="4960" dirty="0">
                <a:latin typeface="Arial"/>
                <a:cs typeface="Arial"/>
              </a:rPr>
              <a:t>c</a:t>
            </a:r>
            <a:r>
              <a:rPr sz="4200" b="1" baseline="4960" dirty="0">
                <a:latin typeface="Arial"/>
                <a:cs typeface="Arial"/>
              </a:rPr>
              <a:t>i</a:t>
            </a:r>
            <a:r>
              <a:rPr sz="4200" b="1" spc="-7" baseline="4960" dirty="0">
                <a:latin typeface="Arial"/>
                <a:cs typeface="Arial"/>
              </a:rPr>
              <a:t>d</a:t>
            </a:r>
            <a:r>
              <a:rPr sz="4200" b="1" spc="-780" baseline="4960" dirty="0">
                <a:latin typeface="Arial"/>
                <a:cs typeface="Arial"/>
              </a:rPr>
              <a:t>)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VPC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,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Ka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l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y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an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870" y="34290"/>
            <a:ext cx="8206105" cy="290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5080" indent="-914400">
              <a:lnSpc>
                <a:spcPct val="99900"/>
              </a:lnSpc>
              <a:spcBef>
                <a:spcPts val="100"/>
              </a:spcBef>
            </a:pPr>
            <a:r>
              <a:rPr sz="3300" u="none" spc="-5" dirty="0">
                <a:solidFill>
                  <a:srgbClr val="E36B09"/>
                </a:solidFill>
                <a:latin typeface="Arial"/>
                <a:cs typeface="Arial"/>
              </a:rPr>
              <a:t>According </a:t>
            </a:r>
            <a:r>
              <a:rPr sz="3300" u="none" dirty="0">
                <a:solidFill>
                  <a:srgbClr val="E36B09"/>
                </a:solidFill>
                <a:latin typeface="Arial"/>
                <a:cs typeface="Arial"/>
              </a:rPr>
              <a:t>to </a:t>
            </a:r>
            <a:r>
              <a:rPr sz="3300" u="none" spc="-5" dirty="0">
                <a:solidFill>
                  <a:srgbClr val="E36B09"/>
                </a:solidFill>
                <a:latin typeface="Arial"/>
                <a:cs typeface="Arial"/>
              </a:rPr>
              <a:t>Arrhenius theory,  </a:t>
            </a:r>
            <a:r>
              <a:rPr sz="3900" u="none" spc="-5" dirty="0">
                <a:solidFill>
                  <a:srgbClr val="000000"/>
                </a:solidFill>
                <a:latin typeface="Arial"/>
                <a:cs typeface="Arial"/>
              </a:rPr>
              <a:t>“Neutralization </a:t>
            </a:r>
            <a:r>
              <a:rPr sz="3900" u="none" dirty="0">
                <a:solidFill>
                  <a:srgbClr val="000000"/>
                </a:solidFill>
                <a:latin typeface="Arial"/>
                <a:cs typeface="Arial"/>
              </a:rPr>
              <a:t>as </a:t>
            </a:r>
            <a:r>
              <a:rPr sz="3900" u="none" spc="-5" dirty="0">
                <a:solidFill>
                  <a:srgbClr val="000000"/>
                </a:solidFill>
                <a:latin typeface="Arial"/>
                <a:cs typeface="Arial"/>
              </a:rPr>
              <a:t>the process  in </a:t>
            </a:r>
            <a:r>
              <a:rPr sz="3900" u="none" dirty="0">
                <a:solidFill>
                  <a:srgbClr val="000000"/>
                </a:solidFill>
                <a:latin typeface="Arial"/>
                <a:cs typeface="Arial"/>
              </a:rPr>
              <a:t>which </a:t>
            </a:r>
            <a:r>
              <a:rPr sz="3900" u="none" spc="-5" dirty="0">
                <a:solidFill>
                  <a:srgbClr val="000000"/>
                </a:solidFill>
                <a:latin typeface="Arial"/>
                <a:cs typeface="Arial"/>
              </a:rPr>
              <a:t>hydrogen ion</a:t>
            </a:r>
            <a:r>
              <a:rPr sz="3900" u="none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00" u="none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endParaRPr sz="3900">
              <a:latin typeface="Arial"/>
              <a:cs typeface="Arial"/>
            </a:endParaRPr>
          </a:p>
          <a:p>
            <a:pPr marL="12700" marR="1231265">
              <a:lnSpc>
                <a:spcPct val="100000"/>
              </a:lnSpc>
            </a:pPr>
            <a:r>
              <a:rPr sz="3900" u="none" spc="-10" dirty="0">
                <a:solidFill>
                  <a:srgbClr val="000000"/>
                </a:solidFill>
                <a:latin typeface="Arial"/>
                <a:cs typeface="Arial"/>
              </a:rPr>
              <a:t>hydroxyl </a:t>
            </a:r>
            <a:r>
              <a:rPr sz="3900" u="none" spc="-5" dirty="0">
                <a:solidFill>
                  <a:srgbClr val="000000"/>
                </a:solidFill>
                <a:latin typeface="Arial"/>
                <a:cs typeface="Arial"/>
              </a:rPr>
              <a:t>ion combine to form  unionized molecule </a:t>
            </a:r>
            <a:r>
              <a:rPr sz="3900" u="none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3900" u="none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00" u="none" dirty="0">
                <a:solidFill>
                  <a:srgbClr val="000000"/>
                </a:solidFill>
                <a:latin typeface="Arial"/>
                <a:cs typeface="Arial"/>
              </a:rPr>
              <a:t>water”</a:t>
            </a:r>
            <a:endParaRPr sz="3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1350" y="3507740"/>
            <a:ext cx="281876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spc="-5" dirty="0">
                <a:latin typeface="Arial"/>
                <a:cs typeface="Arial"/>
              </a:rPr>
              <a:t>NaOH </a:t>
            </a:r>
            <a:r>
              <a:rPr sz="3900" b="1" dirty="0">
                <a:latin typeface="Arial"/>
                <a:cs typeface="Arial"/>
              </a:rPr>
              <a:t>+</a:t>
            </a:r>
            <a:r>
              <a:rPr sz="3900" b="1" spc="-100" dirty="0">
                <a:latin typeface="Arial"/>
                <a:cs typeface="Arial"/>
              </a:rPr>
              <a:t> </a:t>
            </a:r>
            <a:r>
              <a:rPr sz="3900" b="1" dirty="0">
                <a:latin typeface="Arial"/>
                <a:cs typeface="Arial"/>
              </a:rPr>
              <a:t>HCl</a:t>
            </a:r>
            <a:endParaRPr sz="3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06436" y="3409950"/>
            <a:ext cx="2674620" cy="140970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70"/>
              </a:spcBef>
            </a:pPr>
            <a:r>
              <a:rPr sz="3900" b="1" spc="-5" dirty="0">
                <a:latin typeface="Arial"/>
                <a:cs typeface="Arial"/>
              </a:rPr>
              <a:t>NaCl </a:t>
            </a:r>
            <a:r>
              <a:rPr sz="3900" b="1" dirty="0">
                <a:latin typeface="Arial"/>
                <a:cs typeface="Arial"/>
              </a:rPr>
              <a:t>+</a:t>
            </a:r>
            <a:r>
              <a:rPr sz="3900" b="1" spc="-85" dirty="0">
                <a:latin typeface="Arial"/>
                <a:cs typeface="Arial"/>
              </a:rPr>
              <a:t> </a:t>
            </a:r>
            <a:r>
              <a:rPr sz="3900" b="1" spc="10" dirty="0">
                <a:latin typeface="Arial"/>
                <a:cs typeface="Arial"/>
              </a:rPr>
              <a:t>H</a:t>
            </a:r>
            <a:r>
              <a:rPr sz="3375" b="1" spc="15" baseline="-24691" dirty="0">
                <a:latin typeface="Arial"/>
                <a:cs typeface="Arial"/>
              </a:rPr>
              <a:t>2</a:t>
            </a:r>
            <a:r>
              <a:rPr sz="3900" b="1" spc="10" dirty="0">
                <a:latin typeface="Arial"/>
                <a:cs typeface="Arial"/>
              </a:rPr>
              <a:t>O</a:t>
            </a:r>
            <a:endParaRPr sz="3900">
              <a:latin typeface="Arial"/>
              <a:cs typeface="Arial"/>
            </a:endParaRPr>
          </a:p>
          <a:p>
            <a:pPr marL="356235">
              <a:lnSpc>
                <a:spcPct val="100000"/>
              </a:lnSpc>
              <a:spcBef>
                <a:spcPts val="770"/>
              </a:spcBef>
            </a:pPr>
            <a:r>
              <a:rPr sz="3900" dirty="0">
                <a:latin typeface="Arial"/>
                <a:cs typeface="Arial"/>
              </a:rPr>
              <a:t>H</a:t>
            </a:r>
            <a:r>
              <a:rPr sz="3375" baseline="28395" dirty="0">
                <a:latin typeface="Arial"/>
                <a:cs typeface="Arial"/>
              </a:rPr>
              <a:t>+ </a:t>
            </a:r>
            <a:r>
              <a:rPr sz="3900" b="1" dirty="0">
                <a:latin typeface="Arial"/>
                <a:cs typeface="Arial"/>
              </a:rPr>
              <a:t>+</a:t>
            </a:r>
            <a:r>
              <a:rPr sz="3900" b="1" spc="-10" dirty="0">
                <a:latin typeface="Arial"/>
                <a:cs typeface="Arial"/>
              </a:rPr>
              <a:t> </a:t>
            </a:r>
            <a:r>
              <a:rPr sz="3900" spc="-5" dirty="0">
                <a:latin typeface="Arial"/>
                <a:cs typeface="Arial"/>
              </a:rPr>
              <a:t>Cl</a:t>
            </a:r>
            <a:r>
              <a:rPr sz="3375" spc="-7" baseline="43209" dirty="0">
                <a:latin typeface="Arial"/>
                <a:cs typeface="Arial"/>
              </a:rPr>
              <a:t>-</a:t>
            </a:r>
            <a:endParaRPr sz="3375" baseline="43209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2830" y="4199890"/>
            <a:ext cx="181737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5620" indent="-412750">
              <a:lnSpc>
                <a:spcPct val="100000"/>
              </a:lnSpc>
              <a:spcBef>
                <a:spcPts val="100"/>
              </a:spcBef>
              <a:buAutoNum type="romanLcParenR"/>
              <a:tabLst>
                <a:tab pos="516255" algn="l"/>
              </a:tabLst>
            </a:pPr>
            <a:r>
              <a:rPr sz="3900" spc="-5" dirty="0">
                <a:latin typeface="Arial"/>
                <a:cs typeface="Arial"/>
              </a:rPr>
              <a:t>HCl</a:t>
            </a:r>
            <a:endParaRPr sz="3900">
              <a:latin typeface="Arial"/>
              <a:cs typeface="Arial"/>
            </a:endParaRPr>
          </a:p>
          <a:p>
            <a:pPr marL="533400" indent="-520700">
              <a:lnSpc>
                <a:spcPct val="100000"/>
              </a:lnSpc>
              <a:buSzPct val="108333"/>
              <a:buAutoNum type="romanLcParenR"/>
              <a:tabLst>
                <a:tab pos="533400" algn="l"/>
              </a:tabLst>
            </a:pPr>
            <a:r>
              <a:rPr sz="3600" spc="5" dirty="0">
                <a:latin typeface="Arial"/>
                <a:cs typeface="Arial"/>
              </a:rPr>
              <a:t>N</a:t>
            </a:r>
            <a:r>
              <a:rPr sz="3600" spc="-5" dirty="0">
                <a:latin typeface="Arial"/>
                <a:cs typeface="Arial"/>
              </a:rPr>
              <a:t>aOH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8707" y="4832350"/>
            <a:ext cx="2062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spc="5" dirty="0">
                <a:latin typeface="Arial"/>
                <a:cs typeface="Arial"/>
              </a:rPr>
              <a:t>Na</a:t>
            </a:r>
            <a:r>
              <a:rPr sz="3150" spc="7" baseline="29100" dirty="0">
                <a:latin typeface="Arial"/>
                <a:cs typeface="Arial"/>
              </a:rPr>
              <a:t>+ </a:t>
            </a:r>
            <a:r>
              <a:rPr sz="3600" b="1" dirty="0">
                <a:latin typeface="Arial"/>
                <a:cs typeface="Arial"/>
              </a:rPr>
              <a:t>+</a:t>
            </a:r>
            <a:r>
              <a:rPr sz="3600" b="1" spc="-85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OH</a:t>
            </a:r>
            <a:r>
              <a:rPr sz="3150" spc="-7" baseline="42328" dirty="0">
                <a:latin typeface="Arial"/>
                <a:cs typeface="Arial"/>
              </a:rPr>
              <a:t>-</a:t>
            </a:r>
            <a:endParaRPr sz="3150" baseline="42328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4589" y="5996940"/>
            <a:ext cx="20402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05485" algn="l"/>
              </a:tabLst>
            </a:pPr>
            <a:r>
              <a:rPr sz="3900" dirty="0">
                <a:solidFill>
                  <a:srgbClr val="6F2F9F"/>
                </a:solidFill>
                <a:latin typeface="Arial"/>
                <a:cs typeface="Arial"/>
              </a:rPr>
              <a:t>H</a:t>
            </a:r>
            <a:r>
              <a:rPr sz="3375" baseline="28395" dirty="0">
                <a:solidFill>
                  <a:srgbClr val="6F2F9F"/>
                </a:solidFill>
                <a:latin typeface="Arial"/>
                <a:cs typeface="Arial"/>
              </a:rPr>
              <a:t>+	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+</a:t>
            </a:r>
            <a:r>
              <a:rPr sz="4000" b="1" spc="-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6F2F9F"/>
                </a:solidFill>
                <a:latin typeface="Arial"/>
                <a:cs typeface="Arial"/>
              </a:rPr>
              <a:t>OH</a:t>
            </a:r>
            <a:r>
              <a:rPr sz="3450" spc="-7" baseline="43478" dirty="0">
                <a:solidFill>
                  <a:srgbClr val="6F2F9F"/>
                </a:solidFill>
                <a:latin typeface="Arial"/>
                <a:cs typeface="Arial"/>
              </a:rPr>
              <a:t>-</a:t>
            </a:r>
            <a:endParaRPr sz="3450" baseline="43478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2859" y="5996940"/>
            <a:ext cx="10001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H</a:t>
            </a:r>
            <a:r>
              <a:rPr sz="3450" b="1" spc="-7" baseline="-24154" dirty="0">
                <a:solidFill>
                  <a:srgbClr val="6F2F9F"/>
                </a:solidFill>
                <a:latin typeface="Arial"/>
                <a:cs typeface="Arial"/>
              </a:rPr>
              <a:t>2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O</a:t>
            </a:r>
            <a:endParaRPr sz="4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57600" y="3810000"/>
            <a:ext cx="521970" cy="1270"/>
          </a:xfrm>
          <a:custGeom>
            <a:avLst/>
            <a:gdLst/>
            <a:ahLst/>
            <a:cxnLst/>
            <a:rect l="l" t="t" r="r" b="b"/>
            <a:pathLst>
              <a:path w="521970" h="1270">
                <a:moveTo>
                  <a:pt x="-28575" y="635"/>
                </a:moveTo>
                <a:lnTo>
                  <a:pt x="550545" y="635"/>
                </a:lnTo>
              </a:path>
            </a:pathLst>
          </a:custGeom>
          <a:ln w="58419">
            <a:solidFill>
              <a:srgbClr val="0C0C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61790" y="3683000"/>
            <a:ext cx="257810" cy="256540"/>
          </a:xfrm>
          <a:custGeom>
            <a:avLst/>
            <a:gdLst/>
            <a:ahLst/>
            <a:cxnLst/>
            <a:rect l="l" t="t" r="r" b="b"/>
            <a:pathLst>
              <a:path w="257810" h="256539">
                <a:moveTo>
                  <a:pt x="24130" y="0"/>
                </a:moveTo>
                <a:lnTo>
                  <a:pt x="1270" y="38100"/>
                </a:lnTo>
                <a:lnTo>
                  <a:pt x="165100" y="128269"/>
                </a:lnTo>
                <a:lnTo>
                  <a:pt x="0" y="218439"/>
                </a:lnTo>
                <a:lnTo>
                  <a:pt x="22860" y="256539"/>
                </a:lnTo>
                <a:lnTo>
                  <a:pt x="257810" y="128269"/>
                </a:lnTo>
                <a:lnTo>
                  <a:pt x="24130" y="0"/>
                </a:lnTo>
                <a:close/>
              </a:path>
            </a:pathLst>
          </a:custGeom>
          <a:solidFill>
            <a:srgbClr val="0C0C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95600" y="4419600"/>
            <a:ext cx="1516380" cy="2540"/>
          </a:xfrm>
          <a:custGeom>
            <a:avLst/>
            <a:gdLst/>
            <a:ahLst/>
            <a:cxnLst/>
            <a:rect l="l" t="t" r="r" b="b"/>
            <a:pathLst>
              <a:path w="1516379" h="2539">
                <a:moveTo>
                  <a:pt x="0" y="0"/>
                </a:moveTo>
                <a:lnTo>
                  <a:pt x="1516379" y="2539"/>
                </a:lnTo>
              </a:path>
            </a:pathLst>
          </a:custGeom>
          <a:ln w="38099">
            <a:solidFill>
              <a:srgbClr val="0C0C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00550" y="4335779"/>
            <a:ext cx="171450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00400" y="5029200"/>
            <a:ext cx="1363980" cy="1270"/>
          </a:xfrm>
          <a:custGeom>
            <a:avLst/>
            <a:gdLst/>
            <a:ahLst/>
            <a:cxnLst/>
            <a:rect l="l" t="t" r="r" b="b"/>
            <a:pathLst>
              <a:path w="1363979" h="1270">
                <a:moveTo>
                  <a:pt x="0" y="0"/>
                </a:moveTo>
                <a:lnTo>
                  <a:pt x="1363979" y="1269"/>
                </a:lnTo>
              </a:path>
            </a:pathLst>
          </a:custGeom>
          <a:ln w="38100">
            <a:solidFill>
              <a:srgbClr val="0C0C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52950" y="4945379"/>
            <a:ext cx="171450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05200" y="6248400"/>
            <a:ext cx="1588770" cy="1270"/>
          </a:xfrm>
          <a:custGeom>
            <a:avLst/>
            <a:gdLst/>
            <a:ahLst/>
            <a:cxnLst/>
            <a:rect l="l" t="t" r="r" b="b"/>
            <a:pathLst>
              <a:path w="1588770" h="1270">
                <a:moveTo>
                  <a:pt x="0" y="0"/>
                </a:moveTo>
                <a:lnTo>
                  <a:pt x="1588770" y="1270"/>
                </a:lnTo>
              </a:path>
            </a:pathLst>
          </a:custGeom>
          <a:ln w="57150">
            <a:solidFill>
              <a:srgbClr val="0C0C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77459" y="6121400"/>
            <a:ext cx="256540" cy="257810"/>
          </a:xfrm>
          <a:custGeom>
            <a:avLst/>
            <a:gdLst/>
            <a:ahLst/>
            <a:cxnLst/>
            <a:rect l="l" t="t" r="r" b="b"/>
            <a:pathLst>
              <a:path w="256539" h="257810">
                <a:moveTo>
                  <a:pt x="22860" y="0"/>
                </a:moveTo>
                <a:lnTo>
                  <a:pt x="0" y="38100"/>
                </a:lnTo>
                <a:lnTo>
                  <a:pt x="165100" y="129540"/>
                </a:lnTo>
                <a:lnTo>
                  <a:pt x="0" y="218440"/>
                </a:lnTo>
                <a:lnTo>
                  <a:pt x="22860" y="257809"/>
                </a:lnTo>
                <a:lnTo>
                  <a:pt x="256539" y="129540"/>
                </a:lnTo>
                <a:lnTo>
                  <a:pt x="22860" y="0"/>
                </a:lnTo>
                <a:close/>
              </a:path>
            </a:pathLst>
          </a:custGeom>
          <a:solidFill>
            <a:srgbClr val="0C0C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94809" y="6435090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VPC,</a:t>
            </a: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Kalyan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1371600"/>
            <a:ext cx="447579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0" i="0" u="none" spc="-5" dirty="0">
                <a:latin typeface="Arial"/>
                <a:cs typeface="Arial"/>
              </a:rPr>
              <a:t>Bu</a:t>
            </a:r>
            <a:r>
              <a:rPr sz="5400" b="0" i="0" u="none" spc="-105" dirty="0">
                <a:latin typeface="Arial"/>
                <a:cs typeface="Arial"/>
              </a:rPr>
              <a:t>f</a:t>
            </a:r>
            <a:r>
              <a:rPr sz="5400" b="0" i="0" u="none" dirty="0">
                <a:latin typeface="Arial"/>
                <a:cs typeface="Arial"/>
              </a:rPr>
              <a:t>fers</a:t>
            </a:r>
            <a:endParaRPr sz="5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75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4" y="638634"/>
            <a:ext cx="432063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0" i="0" u="none" spc="-5" dirty="0">
                <a:latin typeface="Arial"/>
                <a:cs typeface="Arial"/>
              </a:rPr>
              <a:t>D</a:t>
            </a:r>
            <a:r>
              <a:rPr sz="5400" b="0" i="0" u="none" dirty="0">
                <a:latin typeface="Arial"/>
                <a:cs typeface="Arial"/>
              </a:rPr>
              <a:t>efinition</a:t>
            </a:r>
            <a:endParaRPr sz="5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01203" y="2092581"/>
            <a:ext cx="6568440" cy="3951723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575"/>
              </a:spcBef>
            </a:pPr>
            <a:r>
              <a:rPr sz="4000" spc="-1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4000" spc="-10" dirty="0">
                <a:solidFill>
                  <a:srgbClr val="404040"/>
                </a:solidFill>
                <a:latin typeface="Arial"/>
                <a:cs typeface="Arial"/>
              </a:rPr>
              <a:t>“Buffers </a:t>
            </a:r>
            <a:r>
              <a:rPr sz="4000" spc="-5" dirty="0">
                <a:solidFill>
                  <a:srgbClr val="404040"/>
                </a:solidFill>
                <a:latin typeface="Arial"/>
                <a:cs typeface="Arial"/>
              </a:rPr>
              <a:t>are compounds or mixtures  of compounds that by their presence  in the solution </a:t>
            </a:r>
            <a:r>
              <a:rPr sz="4000" dirty="0">
                <a:solidFill>
                  <a:srgbClr val="404040"/>
                </a:solidFill>
                <a:latin typeface="Arial"/>
                <a:cs typeface="Arial"/>
              </a:rPr>
              <a:t>resist </a:t>
            </a:r>
            <a:r>
              <a:rPr sz="4000" spc="-5" dirty="0">
                <a:solidFill>
                  <a:srgbClr val="404040"/>
                </a:solidFill>
                <a:latin typeface="Arial"/>
                <a:cs typeface="Arial"/>
              </a:rPr>
              <a:t>changes </a:t>
            </a:r>
            <a:r>
              <a:rPr sz="400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4000" spc="-5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4000" spc="-10" dirty="0">
                <a:solidFill>
                  <a:srgbClr val="404040"/>
                </a:solidFill>
                <a:latin typeface="Arial"/>
                <a:cs typeface="Arial"/>
              </a:rPr>
              <a:t>pH </a:t>
            </a:r>
            <a:r>
              <a:rPr sz="4000" spc="-5" dirty="0">
                <a:solidFill>
                  <a:srgbClr val="404040"/>
                </a:solidFill>
                <a:latin typeface="Arial"/>
                <a:cs typeface="Arial"/>
              </a:rPr>
              <a:t>upon  </a:t>
            </a:r>
            <a:r>
              <a:rPr sz="400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4000" spc="-5" dirty="0">
                <a:solidFill>
                  <a:srgbClr val="404040"/>
                </a:solidFill>
                <a:latin typeface="Arial"/>
                <a:cs typeface="Arial"/>
              </a:rPr>
              <a:t>addition of</a:t>
            </a:r>
            <a:r>
              <a:rPr sz="4000" spc="11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404040"/>
                </a:solidFill>
                <a:latin typeface="Arial"/>
                <a:cs typeface="Arial"/>
              </a:rPr>
              <a:t>small  quantities of acid or</a:t>
            </a:r>
            <a:r>
              <a:rPr sz="4000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404040"/>
                </a:solidFill>
                <a:latin typeface="Arial"/>
                <a:cs typeface="Arial"/>
              </a:rPr>
              <a:t>alkali.”</a:t>
            </a:r>
            <a:endParaRPr sz="4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797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5" y="644729"/>
            <a:ext cx="4782503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dirty="0">
                <a:latin typeface="Arial"/>
                <a:cs typeface="Arial"/>
              </a:rPr>
              <a:t>Necessity of a </a:t>
            </a:r>
            <a:r>
              <a:rPr sz="3600" i="0" u="none" spc="-5" dirty="0">
                <a:latin typeface="Arial"/>
                <a:cs typeface="Arial"/>
              </a:rPr>
              <a:t>buffer</a:t>
            </a:r>
            <a:r>
              <a:rPr sz="3600" i="0" u="none" spc="-90" dirty="0">
                <a:latin typeface="Arial"/>
                <a:cs typeface="Arial"/>
              </a:rPr>
              <a:t> </a:t>
            </a:r>
            <a:r>
              <a:rPr sz="3600" i="0" u="none" dirty="0">
                <a:latin typeface="Arial"/>
                <a:cs typeface="Arial"/>
              </a:rPr>
              <a:t>system: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2153" y="2123060"/>
            <a:ext cx="6608445" cy="470295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81000" marR="30480" indent="-342900" algn="just">
              <a:lnSpc>
                <a:spcPct val="90000"/>
              </a:lnSpc>
              <a:spcBef>
                <a:spcPts val="385"/>
              </a:spcBef>
            </a:pPr>
            <a:r>
              <a:rPr sz="24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2400" dirty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Sometimes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it is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necessary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that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 solution of a definite pH  be prepared and stored.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preservation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such a  solution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even more difficult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than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its preparation.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If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solution comes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contact with </a:t>
            </a:r>
            <a:r>
              <a:rPr sz="2400" b="1" spc="-40" dirty="0">
                <a:solidFill>
                  <a:srgbClr val="404040"/>
                </a:solidFill>
                <a:latin typeface="Arial"/>
                <a:cs typeface="Arial"/>
              </a:rPr>
              <a:t>air,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it will absorb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CO</a:t>
            </a:r>
            <a:r>
              <a:rPr sz="2400" b="1" spc="-15" baseline="-20833" dirty="0">
                <a:solidFill>
                  <a:srgbClr val="404040"/>
                </a:solidFill>
                <a:latin typeface="Arial"/>
                <a:cs typeface="Arial"/>
              </a:rPr>
              <a:t>2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and  becomes acidic.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On the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other hand, if solution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stored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in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 glass bottle, alkaline impurities from the glass may alter 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its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pH.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Due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these reasons,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pharmaceutical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solutions  are buffered as the buffer solutions are capable 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6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maintaining pH at some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fairly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constant value when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even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small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amounts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of acid or base are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added.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475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5" y="1126999"/>
            <a:ext cx="630183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i="0" u="none" spc="-80" dirty="0">
                <a:latin typeface="Arial"/>
                <a:cs typeface="Arial"/>
              </a:rPr>
              <a:t>Types </a:t>
            </a:r>
            <a:r>
              <a:rPr sz="5400" i="0" u="none" dirty="0">
                <a:latin typeface="Arial"/>
                <a:cs typeface="Arial"/>
              </a:rPr>
              <a:t>of</a:t>
            </a:r>
            <a:r>
              <a:rPr sz="5400" i="0" u="none" spc="20" dirty="0">
                <a:latin typeface="Arial"/>
                <a:cs typeface="Arial"/>
              </a:rPr>
              <a:t> </a:t>
            </a:r>
            <a:r>
              <a:rPr sz="5400" i="0" u="none" spc="-5" dirty="0">
                <a:latin typeface="Arial"/>
                <a:cs typeface="Arial"/>
              </a:rPr>
              <a:t>buffers:</a:t>
            </a:r>
            <a:endParaRPr sz="5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01204" y="2150490"/>
            <a:ext cx="5633561" cy="3397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404040"/>
                </a:solidFill>
                <a:latin typeface="Arial"/>
                <a:cs typeface="Arial"/>
              </a:rPr>
              <a:t>Generally </a:t>
            </a:r>
            <a:r>
              <a:rPr sz="4800" spc="-15" dirty="0">
                <a:solidFill>
                  <a:srgbClr val="404040"/>
                </a:solidFill>
                <a:latin typeface="Arial"/>
                <a:cs typeface="Arial"/>
              </a:rPr>
              <a:t>buffers </a:t>
            </a:r>
            <a:r>
              <a:rPr sz="4800" spc="-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4800" dirty="0">
                <a:solidFill>
                  <a:srgbClr val="404040"/>
                </a:solidFill>
                <a:latin typeface="Arial"/>
                <a:cs typeface="Arial"/>
              </a:rPr>
              <a:t>of two  </a:t>
            </a:r>
            <a:r>
              <a:rPr sz="4800" spc="-5" dirty="0">
                <a:solidFill>
                  <a:srgbClr val="404040"/>
                </a:solidFill>
                <a:latin typeface="Arial"/>
                <a:cs typeface="Arial"/>
              </a:rPr>
              <a:t>types;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4800" spc="-5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4800" spc="-5" dirty="0">
                <a:solidFill>
                  <a:srgbClr val="404040"/>
                </a:solidFill>
                <a:latin typeface="Arial"/>
                <a:cs typeface="Arial"/>
              </a:rPr>
              <a:t>Acidic </a:t>
            </a:r>
            <a:r>
              <a:rPr sz="4800" spc="-15" dirty="0">
                <a:solidFill>
                  <a:srgbClr val="404040"/>
                </a:solidFill>
                <a:latin typeface="Arial"/>
                <a:cs typeface="Arial"/>
              </a:rPr>
              <a:t>buffers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4800" spc="-5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4800" spc="-5" dirty="0">
                <a:solidFill>
                  <a:srgbClr val="404040"/>
                </a:solidFill>
                <a:latin typeface="Arial"/>
                <a:cs typeface="Arial"/>
              </a:rPr>
              <a:t>Basic </a:t>
            </a:r>
            <a:r>
              <a:rPr sz="4800" spc="-15" dirty="0">
                <a:solidFill>
                  <a:srgbClr val="404040"/>
                </a:solidFill>
                <a:latin typeface="Arial"/>
                <a:cs typeface="Arial"/>
              </a:rPr>
              <a:t>buffers</a:t>
            </a:r>
            <a:endParaRPr sz="4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81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4" y="1133095"/>
            <a:ext cx="218694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u="none" dirty="0">
                <a:latin typeface="Arial"/>
                <a:cs typeface="Arial"/>
              </a:rPr>
              <a:t>Acidic</a:t>
            </a:r>
            <a:r>
              <a:rPr sz="3200" i="0" u="none" spc="-100" dirty="0">
                <a:latin typeface="Arial"/>
                <a:cs typeface="Arial"/>
              </a:rPr>
              <a:t> </a:t>
            </a:r>
            <a:r>
              <a:rPr sz="3200" i="0" u="none" dirty="0">
                <a:latin typeface="Arial"/>
                <a:cs typeface="Arial"/>
              </a:rPr>
              <a:t>Buffers: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2154" y="2159636"/>
            <a:ext cx="6325076" cy="42601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An acidic buffer is a combination of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weak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and its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salt 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 strong</a:t>
            </a:r>
            <a:r>
              <a:rPr sz="2400" b="1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base.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75"/>
              </a:spcBef>
              <a:tabLst>
                <a:tab pos="2197735" algn="l"/>
                <a:tab pos="2586355" algn="l"/>
              </a:tabLst>
            </a:pP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i.e.</a:t>
            </a:r>
            <a:r>
              <a:rPr sz="2400" b="1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Weak</a:t>
            </a:r>
            <a:r>
              <a:rPr sz="2400" b="1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	&amp;	salt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strong base (conjugate</a:t>
            </a:r>
            <a:r>
              <a:rPr sz="2400" b="1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base).</a:t>
            </a:r>
            <a:endParaRPr sz="2400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1180"/>
              </a:spcBef>
              <a:buClr>
                <a:srgbClr val="A42F0F"/>
              </a:buClr>
              <a:buFont typeface="Wingdings 3"/>
              <a:buChar char=""/>
              <a:tabLst>
                <a:tab pos="381000" algn="l"/>
              </a:tabLst>
            </a:pPr>
            <a:r>
              <a:rPr sz="2400" b="1" i="1" u="heavy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EXAMPLES:</a:t>
            </a:r>
            <a:endParaRPr sz="2400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38100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COOH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 CH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COONa</a:t>
            </a:r>
            <a:endParaRPr sz="2400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38100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3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-2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NaHCO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endParaRPr sz="2400" baseline="-20833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1180"/>
              </a:spcBef>
              <a:buClr>
                <a:srgbClr val="A42F0F"/>
              </a:buClr>
              <a:buFont typeface="Wingdings 3"/>
              <a:buChar char=""/>
              <a:tabLst>
                <a:tab pos="38100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PO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4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-2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NaH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PO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4</a:t>
            </a:r>
            <a:endParaRPr sz="2400" baseline="-20833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38100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HCOOH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HCOONa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14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5" y="644729"/>
            <a:ext cx="234362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dirty="0">
                <a:latin typeface="Arial"/>
                <a:cs typeface="Arial"/>
              </a:rPr>
              <a:t>Basic</a:t>
            </a:r>
            <a:r>
              <a:rPr sz="3600" i="0" u="none" spc="-105" dirty="0">
                <a:latin typeface="Arial"/>
                <a:cs typeface="Arial"/>
              </a:rPr>
              <a:t> </a:t>
            </a:r>
            <a:r>
              <a:rPr sz="3600" i="0" u="none" dirty="0">
                <a:latin typeface="Arial"/>
                <a:cs typeface="Arial"/>
              </a:rPr>
              <a:t>Buffers: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4915" y="2146555"/>
            <a:ext cx="6177915" cy="373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 basic buffer is a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combination of weak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base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and its</a:t>
            </a:r>
            <a:r>
              <a:rPr sz="2400" b="1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salt 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 strong</a:t>
            </a:r>
            <a:r>
              <a:rPr sz="2400" b="1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acid.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75"/>
              </a:spcBef>
              <a:tabLst>
                <a:tab pos="2282825" algn="l"/>
                <a:tab pos="267208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i.e.</a:t>
            </a:r>
            <a:r>
              <a:rPr sz="2400" b="1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Weak</a:t>
            </a:r>
            <a:r>
              <a:rPr sz="2400" b="1" spc="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base	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&amp;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salt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with strong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 (conjugate</a:t>
            </a:r>
            <a:r>
              <a:rPr sz="2400" b="1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acid).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80"/>
              </a:spcBef>
            </a:pPr>
            <a:r>
              <a:rPr sz="2400" b="1" i="1" u="heavy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EXAMPLES:</a:t>
            </a:r>
            <a:endParaRPr sz="2400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38100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NH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4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OH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NH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4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Cl</a:t>
            </a:r>
            <a:endParaRPr sz="2400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381000" algn="l"/>
              </a:tabLst>
            </a:pP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NH</a:t>
            </a:r>
            <a:r>
              <a:rPr sz="2400" b="1" spc="-15" baseline="-20833" dirty="0">
                <a:solidFill>
                  <a:srgbClr val="404040"/>
                </a:solidFill>
                <a:latin typeface="Arial"/>
                <a:cs typeface="Arial"/>
              </a:rPr>
              <a:t>3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-2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NH</a:t>
            </a:r>
            <a:r>
              <a:rPr sz="2400" b="1" spc="-15" baseline="-20833" dirty="0">
                <a:solidFill>
                  <a:srgbClr val="404040"/>
                </a:solidFill>
                <a:latin typeface="Arial"/>
                <a:cs typeface="Arial"/>
              </a:rPr>
              <a:t>4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Cl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80"/>
              </a:spcBef>
            </a:pPr>
            <a:r>
              <a:rPr sz="24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2400" dirty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NH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3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-25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(NH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4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)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</a:t>
            </a:r>
            <a:r>
              <a:rPr sz="2400" b="1" spc="-7" baseline="-20833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endParaRPr sz="2400" baseline="-208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47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4" y="644728"/>
            <a:ext cx="512445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i="0" u="none" spc="-5" dirty="0">
                <a:latin typeface="Arial"/>
                <a:cs typeface="Arial"/>
              </a:rPr>
              <a:t>Phosphate </a:t>
            </a:r>
            <a:r>
              <a:rPr sz="3600" i="0" u="none" dirty="0">
                <a:latin typeface="Arial"/>
                <a:cs typeface="Arial"/>
              </a:rPr>
              <a:t>Buffers </a:t>
            </a:r>
            <a:r>
              <a:rPr sz="3600" i="0" u="none" spc="-5" dirty="0">
                <a:latin typeface="Arial"/>
                <a:cs typeface="Arial"/>
              </a:rPr>
              <a:t>(Double</a:t>
            </a:r>
            <a:r>
              <a:rPr sz="3600" i="0" u="none" spc="-35" dirty="0">
                <a:latin typeface="Arial"/>
                <a:cs typeface="Arial"/>
              </a:rPr>
              <a:t> </a:t>
            </a:r>
            <a:r>
              <a:rPr sz="3600" i="0" u="none" dirty="0">
                <a:latin typeface="Arial"/>
                <a:cs typeface="Arial"/>
              </a:rPr>
              <a:t>salt  </a:t>
            </a:r>
            <a:r>
              <a:rPr sz="3600" i="0" u="none" spc="-5" dirty="0">
                <a:latin typeface="Arial"/>
                <a:cs typeface="Arial"/>
              </a:rPr>
              <a:t>buffers):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2153" y="2155064"/>
            <a:ext cx="6543675" cy="4804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67310" algn="just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Besides the two 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general types 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of buffers</a:t>
            </a:r>
            <a:r>
              <a:rPr sz="3200" b="1" spc="-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(i.e.  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acidic &amp; 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basic), 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third appears 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exist. 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This  is 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buffer system composed 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of two</a:t>
            </a:r>
            <a:r>
              <a:rPr sz="3200" b="1" spc="-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salts:</a:t>
            </a:r>
            <a:endParaRPr sz="3200">
              <a:latin typeface="Arial"/>
              <a:cs typeface="Arial"/>
            </a:endParaRPr>
          </a:p>
          <a:p>
            <a:pPr marL="38100" algn="just">
              <a:lnSpc>
                <a:spcPct val="100000"/>
              </a:lnSpc>
              <a:spcBef>
                <a:spcPts val="1365"/>
              </a:spcBef>
            </a:pPr>
            <a:r>
              <a:rPr sz="3200" spc="-5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Monobasic potassium 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phosphate</a:t>
            </a:r>
            <a:r>
              <a:rPr sz="3200" b="1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200" b="1" spc="5" dirty="0">
                <a:solidFill>
                  <a:srgbClr val="404040"/>
                </a:solidFill>
                <a:latin typeface="Arial"/>
                <a:cs typeface="Arial"/>
              </a:rPr>
              <a:t>(KH</a:t>
            </a:r>
            <a:r>
              <a:rPr sz="3150" b="1" spc="7" baseline="-21164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3200" b="1" spc="5" dirty="0">
                <a:solidFill>
                  <a:srgbClr val="404040"/>
                </a:solidFill>
                <a:latin typeface="Arial"/>
                <a:cs typeface="Arial"/>
              </a:rPr>
              <a:t>PO</a:t>
            </a:r>
            <a:r>
              <a:rPr sz="3150" b="1" spc="7" baseline="-21164" dirty="0">
                <a:solidFill>
                  <a:srgbClr val="404040"/>
                </a:solidFill>
                <a:latin typeface="Arial"/>
                <a:cs typeface="Arial"/>
              </a:rPr>
              <a:t>4</a:t>
            </a:r>
            <a:r>
              <a:rPr sz="3200" b="1" spc="5" dirty="0">
                <a:solidFill>
                  <a:srgbClr val="404040"/>
                </a:solidFill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  <a:p>
            <a:pPr marL="38100" algn="just">
              <a:lnSpc>
                <a:spcPct val="100000"/>
              </a:lnSpc>
              <a:spcBef>
                <a:spcPts val="1370"/>
              </a:spcBef>
            </a:pPr>
            <a:r>
              <a:rPr sz="32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Dibasic </a:t>
            </a:r>
            <a:r>
              <a:rPr sz="3200" b="1" spc="-5" dirty="0">
                <a:solidFill>
                  <a:srgbClr val="404040"/>
                </a:solidFill>
                <a:latin typeface="Arial"/>
                <a:cs typeface="Arial"/>
              </a:rPr>
              <a:t>potassium </a:t>
            </a:r>
            <a:r>
              <a:rPr sz="3200" b="1" dirty="0">
                <a:solidFill>
                  <a:srgbClr val="404040"/>
                </a:solidFill>
                <a:latin typeface="Arial"/>
                <a:cs typeface="Arial"/>
              </a:rPr>
              <a:t>phosphate</a:t>
            </a:r>
            <a:r>
              <a:rPr sz="3200" b="1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200" b="1" spc="5" dirty="0">
                <a:solidFill>
                  <a:srgbClr val="404040"/>
                </a:solidFill>
                <a:latin typeface="Arial"/>
                <a:cs typeface="Arial"/>
              </a:rPr>
              <a:t>(K</a:t>
            </a:r>
            <a:r>
              <a:rPr sz="3150" b="1" spc="7" baseline="-21164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3200" b="1" spc="5" dirty="0">
                <a:solidFill>
                  <a:srgbClr val="404040"/>
                </a:solidFill>
                <a:latin typeface="Arial"/>
                <a:cs typeface="Arial"/>
              </a:rPr>
              <a:t>HPO</a:t>
            </a:r>
            <a:r>
              <a:rPr sz="3150" b="1" spc="7" baseline="-21164" dirty="0">
                <a:solidFill>
                  <a:srgbClr val="404040"/>
                </a:solidFill>
                <a:latin typeface="Arial"/>
                <a:cs typeface="Arial"/>
              </a:rPr>
              <a:t>4</a:t>
            </a:r>
            <a:r>
              <a:rPr sz="3200" b="1" spc="5" dirty="0">
                <a:solidFill>
                  <a:srgbClr val="404040"/>
                </a:solidFill>
                <a:latin typeface="Arial"/>
                <a:cs typeface="Arial"/>
              </a:rPr>
              <a:t>).</a:t>
            </a:r>
            <a:endParaRPr sz="3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433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6995" y="2868627"/>
            <a:ext cx="685609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4800" i="0" u="none" dirty="0">
                <a:solidFill>
                  <a:srgbClr val="000000"/>
                </a:solidFill>
                <a:latin typeface="Calibri"/>
                <a:cs typeface="Calibri"/>
              </a:rPr>
              <a:t>BUFFER</a:t>
            </a:r>
            <a:r>
              <a:rPr sz="4800" i="0" u="none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800" i="0" u="none" spc="-80" dirty="0">
                <a:solidFill>
                  <a:srgbClr val="000000"/>
                </a:solidFill>
                <a:latin typeface="Calibri"/>
                <a:cs typeface="Calibri"/>
              </a:rPr>
              <a:t>EQUATION</a:t>
            </a:r>
            <a:endParaRPr sz="4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800" i="0" u="none" spc="-5" dirty="0">
                <a:solidFill>
                  <a:srgbClr val="000000"/>
                </a:solidFill>
                <a:latin typeface="Calibri"/>
                <a:cs typeface="Calibri"/>
              </a:rPr>
              <a:t>(Henderson </a:t>
            </a:r>
            <a:r>
              <a:rPr sz="4800" i="0" u="none" dirty="0">
                <a:solidFill>
                  <a:srgbClr val="000000"/>
                </a:solidFill>
                <a:latin typeface="Calibri"/>
                <a:cs typeface="Calibri"/>
              </a:rPr>
              <a:t>– </a:t>
            </a:r>
            <a:r>
              <a:rPr sz="4800" i="0" u="none" spc="-5" dirty="0">
                <a:solidFill>
                  <a:srgbClr val="000000"/>
                </a:solidFill>
                <a:latin typeface="Calibri"/>
                <a:cs typeface="Calibri"/>
              </a:rPr>
              <a:t>Hasselbalch</a:t>
            </a:r>
            <a:r>
              <a:rPr sz="4800" i="0" u="none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800" i="0" u="none" spc="-10" dirty="0">
                <a:solidFill>
                  <a:srgbClr val="000000"/>
                </a:solidFill>
                <a:latin typeface="Calibri"/>
                <a:cs typeface="Calibri"/>
              </a:rPr>
              <a:t>equation)</a:t>
            </a:r>
            <a:endParaRPr sz="4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209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5987" y="682880"/>
            <a:ext cx="656986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u="none" spc="-5" dirty="0">
                <a:latin typeface="Arial"/>
                <a:cs typeface="Arial"/>
              </a:rPr>
              <a:t>For Acid</a:t>
            </a:r>
            <a:r>
              <a:rPr sz="4000" i="0" u="none" spc="-220" dirty="0">
                <a:latin typeface="Arial"/>
                <a:cs typeface="Arial"/>
              </a:rPr>
              <a:t> </a:t>
            </a:r>
            <a:r>
              <a:rPr sz="4000" i="0" u="none" spc="-5" dirty="0">
                <a:latin typeface="Arial"/>
                <a:cs typeface="Arial"/>
              </a:rPr>
              <a:t>Buffers: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7835" y="1597228"/>
            <a:ext cx="7018020" cy="2519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pH 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 buffer can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be calculated from the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dissociation  constant, Ka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weak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and the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concentrations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acid  and salt used.</a:t>
            </a:r>
            <a:endParaRPr sz="2400">
              <a:latin typeface="Arial"/>
              <a:cs typeface="Arial"/>
            </a:endParaRPr>
          </a:p>
          <a:p>
            <a:pPr marL="368300" marR="1398905" indent="-342900">
              <a:lnSpc>
                <a:spcPct val="100000"/>
              </a:lnSpc>
              <a:spcBef>
                <a:spcPts val="1180"/>
              </a:spcBef>
              <a:buClr>
                <a:srgbClr val="A42F0F"/>
              </a:buClr>
              <a:buFont typeface="Wingdings 3"/>
              <a:buChar char=""/>
              <a:tabLst>
                <a:tab pos="368300" algn="l"/>
              </a:tabLst>
            </a:pP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dissociation expression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weak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 can be  represented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as:</a:t>
            </a:r>
            <a:endParaRPr sz="2400">
              <a:latin typeface="Arial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1180"/>
              </a:spcBef>
              <a:buClr>
                <a:srgbClr val="A42F0F"/>
              </a:buClr>
              <a:buFont typeface="Wingdings 3"/>
              <a:buChar char=""/>
              <a:tabLst>
                <a:tab pos="368300" algn="l"/>
                <a:tab pos="966469" algn="l"/>
                <a:tab pos="1440180" algn="l"/>
                <a:tab pos="1948814" algn="l"/>
                <a:tab pos="2284095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HA	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↔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+	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+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endParaRPr sz="2400" baseline="24305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8311" y="4091887"/>
            <a:ext cx="2504122" cy="2317301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70"/>
              </a:spcBef>
            </a:pPr>
            <a:r>
              <a:rPr sz="24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2400" dirty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Ka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= [H+]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[A-]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-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[HA]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75"/>
              </a:spcBef>
            </a:pPr>
            <a:r>
              <a:rPr sz="24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2400" spc="-50" dirty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80"/>
              </a:spcBef>
              <a:tabLst>
                <a:tab pos="1092200" algn="l"/>
                <a:tab pos="1439545" algn="l"/>
              </a:tabLst>
            </a:pPr>
            <a:r>
              <a:rPr sz="24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2400" spc="-40" dirty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[H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]	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=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Ka [HA]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[A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]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2469" y="5271312"/>
            <a:ext cx="141541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1775" algn="l"/>
              </a:tabLst>
            </a:pP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-------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(1)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21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714756"/>
            <a:ext cx="1194435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7771" y="1282066"/>
            <a:ext cx="7024688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757555" algn="l"/>
                <a:tab pos="1887220" algn="l"/>
                <a:tab pos="3562350" algn="l"/>
                <a:tab pos="4064000" algn="l"/>
                <a:tab pos="4670425" algn="l"/>
                <a:tab pos="5999480" algn="l"/>
                <a:tab pos="6435090" algn="l"/>
                <a:tab pos="7040245" algn="l"/>
                <a:tab pos="7712709" algn="l"/>
                <a:tab pos="8485505" algn="l"/>
              </a:tabLst>
            </a:pPr>
            <a:r>
              <a:rPr sz="24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2400" dirty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weak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acid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only slightly dissociated, and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its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dissociation 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	further	d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e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pressed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y	the	</a:t>
            </a:r>
            <a:r>
              <a:rPr sz="2400" b="1" spc="-2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ition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f	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t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he	s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lt	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)	</a:t>
            </a:r>
            <a:r>
              <a:rPr sz="2400" b="1" spc="10" dirty="0">
                <a:solidFill>
                  <a:srgbClr val="404040"/>
                </a:solidFill>
                <a:latin typeface="Arial"/>
                <a:cs typeface="Arial"/>
              </a:rPr>
              <a:t>w</a:t>
            </a:r>
            <a:r>
              <a:rPr sz="2400" b="1" spc="-20" dirty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1660" y="1922527"/>
            <a:ext cx="27384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baseline="-16203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4945" y="2013965"/>
            <a:ext cx="676608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13915" algn="l"/>
                <a:tab pos="2841625" algn="l"/>
                <a:tab pos="4483100" algn="l"/>
                <a:tab pos="5211445" algn="l"/>
                <a:tab pos="6398895" algn="l"/>
                <a:tab pos="7008495" algn="l"/>
                <a:tab pos="7450455" algn="l"/>
                <a:tab pos="855091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provides	i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n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(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c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ommon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	i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n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f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fect)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r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es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lt	the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17321" y="2379729"/>
            <a:ext cx="6851333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53340" algn="just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equilibrium concentration of the unionized acid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nearly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equal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initial concentration of the acid. The equilibrium  concentration of A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-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assumed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equal to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initial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concentration of the salt added since it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400" b="1" spc="5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completely  dissociated. Therefore,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above equation (1), </a:t>
            </a:r>
            <a:r>
              <a:rPr sz="2400" b="1" spc="10" dirty="0">
                <a:solidFill>
                  <a:srgbClr val="404040"/>
                </a:solidFill>
                <a:latin typeface="Arial"/>
                <a:cs typeface="Arial"/>
              </a:rPr>
              <a:t>we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represent  concentration of A- by salt</a:t>
            </a:r>
            <a:r>
              <a:rPr sz="2400" b="1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concentration.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660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714756"/>
            <a:ext cx="1194435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56036" y="38351"/>
            <a:ext cx="8087964" cy="3672159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275"/>
              </a:spcBef>
              <a:tabLst>
                <a:tab pos="4939030" algn="l"/>
              </a:tabLst>
            </a:pPr>
            <a:r>
              <a:rPr sz="24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2400" dirty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[H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]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Ka. [Acid]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[Salt]</a:t>
            </a:r>
            <a:r>
              <a:rPr sz="2400" b="1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---------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(2)</a:t>
            </a:r>
            <a:endParaRPr sz="2400" dirty="0">
              <a:latin typeface="Arial"/>
              <a:cs typeface="Arial"/>
            </a:endParaRPr>
          </a:p>
          <a:p>
            <a:pPr marL="528320" indent="-42672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527685" algn="l"/>
                <a:tab pos="528320" algn="l"/>
              </a:tabLst>
            </a:pPr>
            <a:r>
              <a:rPr sz="2400" b="1" spc="-35" dirty="0">
                <a:solidFill>
                  <a:srgbClr val="404040"/>
                </a:solidFill>
                <a:latin typeface="Arial"/>
                <a:cs typeface="Arial"/>
              </a:rPr>
              <a:t>Taking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log on both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sides,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we</a:t>
            </a:r>
            <a:r>
              <a:rPr sz="2400" b="1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get:</a:t>
            </a:r>
            <a:endParaRPr sz="2400" dirty="0"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1180"/>
              </a:spcBef>
              <a:buClr>
                <a:srgbClr val="A42F0F"/>
              </a:buClr>
              <a:buFont typeface="Wingdings 3"/>
              <a:buChar char=""/>
              <a:tabLst>
                <a:tab pos="444500" algn="l"/>
                <a:tab pos="1610995" algn="l"/>
                <a:tab pos="1957705" algn="l"/>
                <a:tab pos="323469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log[H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]	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=	logKa</a:t>
            </a:r>
            <a:r>
              <a:rPr sz="2400" b="1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+	log [Acid] /</a:t>
            </a:r>
            <a:r>
              <a:rPr sz="2400" b="1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[Salt]</a:t>
            </a:r>
            <a:endParaRPr sz="2400" dirty="0"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444500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multiplying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both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sides by –ve</a:t>
            </a:r>
            <a:r>
              <a:rPr sz="2400" b="1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sign,</a:t>
            </a:r>
            <a:endParaRPr sz="2400" dirty="0"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444500" algn="l"/>
                <a:tab pos="1713230" algn="l"/>
                <a:tab pos="2059939" algn="l"/>
                <a:tab pos="3175635" algn="l"/>
                <a:tab pos="3529329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-log[H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]	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=	-logKa	-	log [Acid] /</a:t>
            </a:r>
            <a:r>
              <a:rPr sz="2400" b="1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[Salt]</a:t>
            </a:r>
            <a:endParaRPr sz="2400" dirty="0"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1180"/>
              </a:spcBef>
              <a:buClr>
                <a:srgbClr val="A42F0F"/>
              </a:buClr>
              <a:buFont typeface="Wingdings 3"/>
              <a:buChar char=""/>
              <a:tabLst>
                <a:tab pos="444500" algn="l"/>
                <a:tab pos="1003300" algn="l"/>
                <a:tab pos="2272665" algn="l"/>
                <a:tab pos="2618105" algn="l"/>
                <a:tab pos="3696970" algn="l"/>
                <a:tab pos="4507865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As	</a:t>
            </a:r>
            <a:r>
              <a:rPr sz="2400" b="1" i="1" spc="-5" dirty="0">
                <a:solidFill>
                  <a:srgbClr val="404040"/>
                </a:solidFill>
                <a:latin typeface="Arial"/>
                <a:cs typeface="Arial"/>
              </a:rPr>
              <a:t>-log[H</a:t>
            </a:r>
            <a:r>
              <a:rPr sz="2400" b="1" i="1" spc="-7" baseline="24305" dirty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sz="2400" b="1" i="1" spc="-5" dirty="0">
                <a:solidFill>
                  <a:srgbClr val="404040"/>
                </a:solidFill>
                <a:latin typeface="Arial"/>
                <a:cs typeface="Arial"/>
              </a:rPr>
              <a:t>]	</a:t>
            </a:r>
            <a:r>
              <a:rPr sz="2400" b="1" i="1" dirty="0">
                <a:solidFill>
                  <a:srgbClr val="404040"/>
                </a:solidFill>
                <a:latin typeface="Arial"/>
                <a:cs typeface="Arial"/>
              </a:rPr>
              <a:t>=	</a:t>
            </a:r>
            <a:r>
              <a:rPr sz="2400" b="1" i="1" spc="-5" dirty="0">
                <a:solidFill>
                  <a:srgbClr val="404040"/>
                </a:solidFill>
                <a:latin typeface="Arial"/>
                <a:cs typeface="Arial"/>
              </a:rPr>
              <a:t>pH	&amp;	-logKa </a:t>
            </a:r>
            <a:r>
              <a:rPr sz="2400" b="1" i="1" dirty="0">
                <a:solidFill>
                  <a:srgbClr val="404040"/>
                </a:solidFill>
                <a:latin typeface="Arial"/>
                <a:cs typeface="Arial"/>
              </a:rPr>
              <a:t>=</a:t>
            </a:r>
            <a:r>
              <a:rPr sz="2400" b="1" i="1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404040"/>
                </a:solidFill>
                <a:latin typeface="Arial"/>
                <a:cs typeface="Arial"/>
              </a:rPr>
              <a:t>pka</a:t>
            </a:r>
            <a:endParaRPr sz="2400" dirty="0"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444500" algn="l"/>
                <a:tab pos="1282065" algn="l"/>
              </a:tabLst>
            </a:pP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pH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=	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pka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- log[Acid] / [Salt]</a:t>
            </a:r>
            <a:r>
              <a:rPr sz="2400" b="1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0666" y="4513710"/>
            <a:ext cx="0" cy="743585"/>
          </a:xfrm>
          <a:custGeom>
            <a:avLst/>
            <a:gdLst/>
            <a:ahLst/>
            <a:cxnLst/>
            <a:rect l="l" t="t" r="r" b="b"/>
            <a:pathLst>
              <a:path h="743585">
                <a:moveTo>
                  <a:pt x="0" y="0"/>
                </a:moveTo>
                <a:lnTo>
                  <a:pt x="0" y="74358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54150" y="4513710"/>
            <a:ext cx="0" cy="743585"/>
          </a:xfrm>
          <a:custGeom>
            <a:avLst/>
            <a:gdLst/>
            <a:ahLst/>
            <a:cxnLst/>
            <a:rect l="l" t="t" r="r" b="b"/>
            <a:pathLst>
              <a:path h="743585">
                <a:moveTo>
                  <a:pt x="0" y="0"/>
                </a:moveTo>
                <a:lnTo>
                  <a:pt x="0" y="74358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15904" y="4513707"/>
            <a:ext cx="6543199" cy="38100"/>
          </a:xfrm>
          <a:custGeom>
            <a:avLst/>
            <a:gdLst/>
            <a:ahLst/>
            <a:cxnLst/>
            <a:rect l="l" t="t" r="r" b="b"/>
            <a:pathLst>
              <a:path w="8724265" h="38100">
                <a:moveTo>
                  <a:pt x="0" y="38100"/>
                </a:moveTo>
                <a:lnTo>
                  <a:pt x="8724011" y="38100"/>
                </a:lnTo>
                <a:lnTo>
                  <a:pt x="8724011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15904" y="5238241"/>
            <a:ext cx="6543199" cy="0"/>
          </a:xfrm>
          <a:custGeom>
            <a:avLst/>
            <a:gdLst/>
            <a:ahLst/>
            <a:cxnLst/>
            <a:rect l="l" t="t" r="r" b="b"/>
            <a:pathLst>
              <a:path w="8724265">
                <a:moveTo>
                  <a:pt x="0" y="0"/>
                </a:moveTo>
                <a:lnTo>
                  <a:pt x="872401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83440" y="3864172"/>
            <a:ext cx="6524149" cy="692497"/>
          </a:xfrm>
          <a:prstGeom prst="rect">
            <a:avLst/>
          </a:prstGeom>
          <a:solidFill>
            <a:srgbClr val="A42F0F"/>
          </a:solidFill>
        </p:spPr>
        <p:txBody>
          <a:bodyPr vert="horz" wrap="square" lIns="0" tIns="0" rIns="0" bIns="0" rtlCol="0">
            <a:spAutoFit/>
          </a:bodyPr>
          <a:lstStyle/>
          <a:p>
            <a:pPr marL="650240">
              <a:lnSpc>
                <a:spcPts val="2655"/>
              </a:lnSpc>
              <a:tabLst>
                <a:tab pos="1488440" algn="l"/>
                <a:tab pos="2182495" algn="l"/>
                <a:tab pos="2529840" algn="l"/>
                <a:tab pos="5200015" algn="l"/>
                <a:tab pos="6466840" algn="l"/>
              </a:tabLst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pH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=	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pka	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+	log[Salt]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[Acid]	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----------	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(3)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9039" y="4648200"/>
            <a:ext cx="828141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2007870" indent="-9144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Eq. </a:t>
            </a:r>
            <a:r>
              <a:rPr sz="2400" spc="-5" dirty="0">
                <a:latin typeface="Calibri"/>
                <a:cs typeface="Calibri"/>
              </a:rPr>
              <a:t>(3) is called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15" dirty="0">
                <a:latin typeface="Calibri"/>
                <a:cs typeface="Calibri"/>
              </a:rPr>
              <a:t>Henderson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Hasselbalch equation.  It </a:t>
            </a:r>
            <a:r>
              <a:rPr sz="2400" spc="-10" dirty="0">
                <a:latin typeface="Calibri"/>
                <a:cs typeface="Calibri"/>
              </a:rPr>
              <a:t>helps </a:t>
            </a:r>
            <a:r>
              <a:rPr sz="2400" spc="-5" dirty="0">
                <a:latin typeface="Calibri"/>
                <a:cs typeface="Calibri"/>
              </a:rPr>
              <a:t>in </a:t>
            </a:r>
            <a:r>
              <a:rPr sz="2400" spc="-10" dirty="0">
                <a:latin typeface="Calibri"/>
                <a:cs typeface="Calibri"/>
              </a:rPr>
              <a:t>calculating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pH </a:t>
            </a:r>
            <a:r>
              <a:rPr sz="2400" spc="-10" dirty="0">
                <a:latin typeface="Calibri"/>
                <a:cs typeface="Calibri"/>
              </a:rPr>
              <a:t>value </a:t>
            </a:r>
            <a:r>
              <a:rPr sz="2400" dirty="0">
                <a:latin typeface="Calibri"/>
                <a:cs typeface="Calibri"/>
              </a:rPr>
              <a:t>of </a:t>
            </a:r>
            <a:r>
              <a:rPr sz="2400" spc="-25" dirty="0">
                <a:latin typeface="Calibri"/>
                <a:cs typeface="Calibri"/>
              </a:rPr>
              <a:t>buffer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solution,</a:t>
            </a:r>
            <a:endParaRPr sz="2400" dirty="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25"/>
              </a:spcBef>
            </a:pPr>
            <a:r>
              <a:rPr sz="2400" spc="-5" dirty="0">
                <a:latin typeface="Calibri"/>
                <a:cs typeface="Calibri"/>
              </a:rPr>
              <a:t>if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5" dirty="0">
                <a:latin typeface="Calibri"/>
                <a:cs typeface="Calibri"/>
              </a:rPr>
              <a:t>concentrations </a:t>
            </a:r>
            <a:r>
              <a:rPr sz="2400" dirty="0">
                <a:latin typeface="Calibri"/>
                <a:cs typeface="Calibri"/>
              </a:rPr>
              <a:t>of acid as </a:t>
            </a:r>
            <a:r>
              <a:rPr sz="2400" spc="-5" dirty="0">
                <a:latin typeface="Calibri"/>
                <a:cs typeface="Calibri"/>
              </a:rPr>
              <a:t>well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10" dirty="0">
                <a:latin typeface="Calibri"/>
                <a:cs typeface="Calibri"/>
              </a:rPr>
              <a:t>that </a:t>
            </a:r>
            <a:r>
              <a:rPr sz="2400" dirty="0">
                <a:latin typeface="Calibri"/>
                <a:cs typeface="Calibri"/>
              </a:rPr>
              <a:t>of the </a:t>
            </a:r>
            <a:r>
              <a:rPr sz="2400" spc="-5" dirty="0">
                <a:latin typeface="Calibri"/>
                <a:cs typeface="Calibri"/>
              </a:rPr>
              <a:t>salt </a:t>
            </a:r>
            <a:r>
              <a:rPr sz="2400" spc="-15" dirty="0">
                <a:latin typeface="Calibri"/>
                <a:cs typeface="Calibri"/>
              </a:rPr>
              <a:t>are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known.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69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5" y="644729"/>
            <a:ext cx="66066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dirty="0">
                <a:latin typeface="Arial"/>
                <a:cs typeface="Arial"/>
              </a:rPr>
              <a:t>For Basic</a:t>
            </a:r>
            <a:r>
              <a:rPr sz="3600" i="0" u="none" spc="-95" dirty="0">
                <a:latin typeface="Arial"/>
                <a:cs typeface="Arial"/>
              </a:rPr>
              <a:t> </a:t>
            </a:r>
            <a:r>
              <a:rPr sz="3600" i="0" u="none" dirty="0">
                <a:latin typeface="Arial"/>
                <a:cs typeface="Arial"/>
              </a:rPr>
              <a:t>Buffers: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0479" y="1295400"/>
            <a:ext cx="7563803" cy="3061992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" marR="30480">
              <a:lnSpc>
                <a:spcPct val="100699"/>
              </a:lnSpc>
              <a:spcBef>
                <a:spcPts val="70"/>
              </a:spcBef>
            </a:pPr>
            <a:r>
              <a:rPr sz="2800" spc="-20" dirty="0">
                <a:latin typeface="Calibri"/>
                <a:cs typeface="Calibri"/>
              </a:rPr>
              <a:t>Buffer </a:t>
            </a:r>
            <a:r>
              <a:rPr sz="2800" spc="-10" dirty="0">
                <a:latin typeface="Calibri"/>
                <a:cs typeface="Calibri"/>
              </a:rPr>
              <a:t>equation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10" dirty="0">
                <a:latin typeface="Calibri"/>
                <a:cs typeface="Calibri"/>
              </a:rPr>
              <a:t>basic </a:t>
            </a:r>
            <a:r>
              <a:rPr sz="2800" spc="-25" dirty="0">
                <a:latin typeface="Calibri"/>
                <a:cs typeface="Calibri"/>
              </a:rPr>
              <a:t>buffer </a:t>
            </a:r>
            <a:r>
              <a:rPr sz="2800" spc="-10" dirty="0">
                <a:latin typeface="Calibri"/>
                <a:cs typeface="Calibri"/>
              </a:rPr>
              <a:t>can </a:t>
            </a:r>
            <a:r>
              <a:rPr sz="2800" spc="-5" dirty="0">
                <a:latin typeface="Calibri"/>
                <a:cs typeface="Calibri"/>
              </a:rPr>
              <a:t>be </a:t>
            </a:r>
            <a:r>
              <a:rPr sz="2800" spc="-10" dirty="0">
                <a:latin typeface="Calibri"/>
                <a:cs typeface="Calibri"/>
              </a:rPr>
              <a:t>calculated </a:t>
            </a:r>
            <a:r>
              <a:rPr sz="2800" spc="-5" dirty="0">
                <a:latin typeface="Calibri"/>
                <a:cs typeface="Calibri"/>
              </a:rPr>
              <a:t>in </a:t>
            </a:r>
            <a:r>
              <a:rPr sz="2800" spc="-10" dirty="0">
                <a:latin typeface="Calibri"/>
                <a:cs typeface="Calibri"/>
              </a:rPr>
              <a:t>same </a:t>
            </a:r>
            <a:r>
              <a:rPr sz="2800" spc="-30" dirty="0">
                <a:latin typeface="Calibri"/>
                <a:cs typeface="Calibri"/>
              </a:rPr>
              <a:t>way </a:t>
            </a:r>
            <a:r>
              <a:rPr sz="2800" spc="-5" dirty="0">
                <a:latin typeface="Calibri"/>
                <a:cs typeface="Calibri"/>
              </a:rPr>
              <a:t>as </a:t>
            </a:r>
            <a:r>
              <a:rPr sz="2800" spc="-10" dirty="0">
                <a:latin typeface="Calibri"/>
                <a:cs typeface="Calibri"/>
              </a:rPr>
              <a:t>that 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5" dirty="0">
                <a:latin typeface="Calibri"/>
                <a:cs typeface="Calibri"/>
              </a:rPr>
              <a:t>acidic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buffers.</a:t>
            </a:r>
            <a:endParaRPr sz="2800" dirty="0">
              <a:latin typeface="Calibri"/>
              <a:cs typeface="Calibri"/>
            </a:endParaRPr>
          </a:p>
          <a:p>
            <a:pPr marL="38100" marR="83820">
              <a:lnSpc>
                <a:spcPts val="3379"/>
              </a:lnSpc>
              <a:spcBef>
                <a:spcPts val="75"/>
              </a:spcBef>
            </a:pPr>
            <a:r>
              <a:rPr sz="2800" spc="-10" dirty="0">
                <a:latin typeface="Calibri"/>
                <a:cs typeface="Calibri"/>
              </a:rPr>
              <a:t>Consider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basic </a:t>
            </a:r>
            <a:r>
              <a:rPr sz="2800" spc="-25" dirty="0">
                <a:latin typeface="Calibri"/>
                <a:cs typeface="Calibri"/>
              </a:rPr>
              <a:t>buffer </a:t>
            </a:r>
            <a:r>
              <a:rPr sz="2800" spc="-10" dirty="0">
                <a:latin typeface="Calibri"/>
                <a:cs typeface="Calibri"/>
              </a:rPr>
              <a:t>composed </a:t>
            </a:r>
            <a:r>
              <a:rPr sz="2800" spc="-5" dirty="0">
                <a:latin typeface="Calibri"/>
                <a:cs typeface="Calibri"/>
              </a:rPr>
              <a:t>of a </a:t>
            </a:r>
            <a:r>
              <a:rPr sz="2800" spc="-10" dirty="0">
                <a:latin typeface="Calibri"/>
                <a:cs typeface="Calibri"/>
              </a:rPr>
              <a:t>mixture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weak base (BOH)  </a:t>
            </a:r>
            <a:r>
              <a:rPr sz="2800" spc="-5" dirty="0">
                <a:latin typeface="Calibri"/>
                <a:cs typeface="Calibri"/>
              </a:rPr>
              <a:t>and its </a:t>
            </a:r>
            <a:r>
              <a:rPr sz="2800" spc="-10" dirty="0">
                <a:latin typeface="Calibri"/>
                <a:cs typeface="Calibri"/>
              </a:rPr>
              <a:t>salt (BA).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dissociation </a:t>
            </a:r>
            <a:r>
              <a:rPr sz="2800" spc="-20" dirty="0">
                <a:latin typeface="Calibri"/>
                <a:cs typeface="Calibri"/>
              </a:rPr>
              <a:t>constant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10" dirty="0">
                <a:latin typeface="Calibri"/>
                <a:cs typeface="Calibri"/>
              </a:rPr>
              <a:t>base can </a:t>
            </a:r>
            <a:r>
              <a:rPr sz="2800" spc="-5" dirty="0">
                <a:latin typeface="Calibri"/>
                <a:cs typeface="Calibri"/>
              </a:rPr>
              <a:t>be </a:t>
            </a:r>
            <a:r>
              <a:rPr sz="2800" spc="-15" dirty="0">
                <a:latin typeface="Calibri"/>
                <a:cs typeface="Calibri"/>
              </a:rPr>
              <a:t>written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as,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82550" algn="ctr">
              <a:lnSpc>
                <a:spcPct val="100000"/>
              </a:lnSpc>
              <a:spcBef>
                <a:spcPts val="5"/>
              </a:spcBef>
              <a:tabLst>
                <a:tab pos="894080" algn="l"/>
                <a:tab pos="1515745" algn="l"/>
                <a:tab pos="1989455" algn="l"/>
                <a:tab pos="2328545" algn="l"/>
              </a:tabLst>
            </a:pPr>
            <a:r>
              <a:rPr sz="2800" spc="-5" dirty="0">
                <a:latin typeface="Calibri"/>
                <a:cs typeface="Calibri"/>
              </a:rPr>
              <a:t>BOH	↔	</a:t>
            </a:r>
            <a:r>
              <a:rPr sz="2800" spc="10" dirty="0">
                <a:latin typeface="Calibri"/>
                <a:cs typeface="Calibri"/>
              </a:rPr>
              <a:t>B</a:t>
            </a:r>
            <a:r>
              <a:rPr sz="2775" spc="15" baseline="25525" dirty="0">
                <a:latin typeface="Calibri"/>
                <a:cs typeface="Calibri"/>
              </a:rPr>
              <a:t>+	</a:t>
            </a:r>
            <a:r>
              <a:rPr sz="2800" spc="-5" dirty="0">
                <a:latin typeface="Calibri"/>
                <a:cs typeface="Calibri"/>
              </a:rPr>
              <a:t>+	OH</a:t>
            </a:r>
            <a:r>
              <a:rPr sz="2775" spc="-7" baseline="25525" dirty="0">
                <a:latin typeface="Calibri"/>
                <a:cs typeface="Calibri"/>
              </a:rPr>
              <a:t>-</a:t>
            </a:r>
            <a:endParaRPr sz="2775" baseline="25525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2375" y="4715003"/>
            <a:ext cx="2619375" cy="2166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129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libri"/>
                <a:cs typeface="Calibri"/>
              </a:rPr>
              <a:t>Kb = </a:t>
            </a:r>
            <a:r>
              <a:rPr sz="2800" dirty="0">
                <a:latin typeface="Calibri"/>
                <a:cs typeface="Calibri"/>
              </a:rPr>
              <a:t>[B</a:t>
            </a:r>
            <a:r>
              <a:rPr sz="2775" baseline="25525" dirty="0">
                <a:latin typeface="Calibri"/>
                <a:cs typeface="Calibri"/>
              </a:rPr>
              <a:t>+</a:t>
            </a:r>
            <a:r>
              <a:rPr sz="2800" dirty="0">
                <a:latin typeface="Calibri"/>
                <a:cs typeface="Calibri"/>
              </a:rPr>
              <a:t>] </a:t>
            </a:r>
            <a:r>
              <a:rPr sz="2800" spc="-5" dirty="0">
                <a:latin typeface="Calibri"/>
                <a:cs typeface="Calibri"/>
              </a:rPr>
              <a:t>[OH</a:t>
            </a:r>
            <a:r>
              <a:rPr sz="2775" spc="-7" baseline="25525" dirty="0">
                <a:latin typeface="Calibri"/>
                <a:cs typeface="Calibri"/>
              </a:rPr>
              <a:t>-</a:t>
            </a:r>
            <a:r>
              <a:rPr sz="2800" spc="-5" dirty="0">
                <a:latin typeface="Calibri"/>
                <a:cs typeface="Calibri"/>
              </a:rPr>
              <a:t>] </a:t>
            </a:r>
            <a:r>
              <a:rPr sz="2800" b="1" spc="-5" dirty="0">
                <a:latin typeface="Calibri"/>
                <a:cs typeface="Calibri"/>
              </a:rPr>
              <a:t>/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[BOH]</a:t>
            </a:r>
            <a:endParaRPr sz="2800">
              <a:latin typeface="Calibri"/>
              <a:cs typeface="Calibri"/>
            </a:endParaRPr>
          </a:p>
          <a:p>
            <a:pPr marL="19685" algn="ctr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OR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tabLst>
                <a:tab pos="910590" algn="l"/>
                <a:tab pos="1247775" algn="l"/>
              </a:tabLst>
            </a:pPr>
            <a:r>
              <a:rPr sz="2800" spc="-5" dirty="0">
                <a:latin typeface="Calibri"/>
                <a:cs typeface="Calibri"/>
              </a:rPr>
              <a:t>[OH</a:t>
            </a:r>
            <a:r>
              <a:rPr sz="2775" spc="-7" baseline="25525" dirty="0">
                <a:latin typeface="Calibri"/>
                <a:cs typeface="Calibri"/>
              </a:rPr>
              <a:t>-</a:t>
            </a:r>
            <a:r>
              <a:rPr sz="2800" spc="-5" dirty="0">
                <a:latin typeface="Calibri"/>
                <a:cs typeface="Calibri"/>
              </a:rPr>
              <a:t>]	=	Kb [BOH] </a:t>
            </a:r>
            <a:r>
              <a:rPr sz="2800" b="1" spc="-5" dirty="0">
                <a:latin typeface="Calibri"/>
                <a:cs typeface="Calibri"/>
              </a:rPr>
              <a:t>/ </a:t>
            </a:r>
            <a:r>
              <a:rPr sz="2800" spc="-5" dirty="0">
                <a:latin typeface="Calibri"/>
                <a:cs typeface="Calibri"/>
              </a:rPr>
              <a:t>[B</a:t>
            </a:r>
            <a:r>
              <a:rPr sz="2775" spc="-7" baseline="25525" dirty="0">
                <a:latin typeface="Calibri"/>
                <a:cs typeface="Calibri"/>
              </a:rPr>
              <a:t>+</a:t>
            </a:r>
            <a:r>
              <a:rPr sz="2800" spc="-5" dirty="0">
                <a:latin typeface="Calibri"/>
                <a:cs typeface="Calibri"/>
              </a:rPr>
              <a:t>]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78259" y="5568492"/>
            <a:ext cx="1505903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98930" algn="l"/>
              </a:tabLst>
            </a:pPr>
            <a:r>
              <a:rPr sz="2800" spc="-10" dirty="0">
                <a:latin typeface="Calibri"/>
                <a:cs typeface="Calibri"/>
              </a:rPr>
              <a:t>--</a:t>
            </a:r>
            <a:r>
              <a:rPr sz="2800" spc="-20" dirty="0">
                <a:latin typeface="Calibri"/>
                <a:cs typeface="Calibri"/>
              </a:rPr>
              <a:t>-</a:t>
            </a:r>
            <a:r>
              <a:rPr sz="2800" spc="-10" dirty="0">
                <a:latin typeface="Calibri"/>
                <a:cs typeface="Calibri"/>
              </a:rPr>
              <a:t>---</a:t>
            </a:r>
            <a:r>
              <a:rPr sz="2800" dirty="0">
                <a:latin typeface="Calibri"/>
                <a:cs typeface="Calibri"/>
              </a:rPr>
              <a:t>----</a:t>
            </a:r>
            <a:r>
              <a:rPr sz="2800" spc="-10" dirty="0">
                <a:latin typeface="Calibri"/>
                <a:cs typeface="Calibri"/>
              </a:rPr>
              <a:t>--</a:t>
            </a:r>
            <a:r>
              <a:rPr sz="2800" spc="-5" dirty="0">
                <a:latin typeface="Calibri"/>
                <a:cs typeface="Calibri"/>
              </a:rPr>
              <a:t>-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(1)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378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714756"/>
            <a:ext cx="1194435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24000" y="974917"/>
            <a:ext cx="6629400" cy="437055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81000" marR="43180" indent="-342900" algn="just">
              <a:lnSpc>
                <a:spcPct val="90000"/>
              </a:lnSpc>
              <a:spcBef>
                <a:spcPts val="385"/>
              </a:spcBef>
            </a:pPr>
            <a:r>
              <a:rPr sz="24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sz="2400" dirty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weak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base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only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slightly dissociated, and its  dissociation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further depressed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addition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 salt (BA) which provides B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+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ion (common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ion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effect) as a  result the equilibrium concentration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unionized  base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nearly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equal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to the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initial concentration of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base.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equilibrium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concentration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</a:t>
            </a:r>
            <a:r>
              <a:rPr sz="2400" b="1" spc="-7" baseline="24305" dirty="0">
                <a:solidFill>
                  <a:srgbClr val="404040"/>
                </a:solidFill>
                <a:latin typeface="Arial"/>
                <a:cs typeface="Arial"/>
              </a:rPr>
              <a:t>+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assumed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to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be equal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initial concentration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the salt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added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since it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completely dissociated. Therefore,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above  equation (1),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we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represent concentration of B+ </a:t>
            </a:r>
            <a:r>
              <a:rPr sz="2400" b="1" spc="-10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salt 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concentration.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68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714756"/>
            <a:ext cx="1194435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54180" y="582551"/>
            <a:ext cx="7537419" cy="32053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915"/>
              </a:spcBef>
              <a:tabLst>
                <a:tab pos="4300220" algn="l"/>
              </a:tabLst>
            </a:pPr>
            <a:r>
              <a:rPr sz="2400" b="1" spc="-5" dirty="0">
                <a:latin typeface="Calibri"/>
                <a:cs typeface="Calibri"/>
              </a:rPr>
              <a:t>[OH</a:t>
            </a:r>
            <a:r>
              <a:rPr sz="2400" b="1" spc="-7" baseline="24305" dirty="0">
                <a:latin typeface="Calibri"/>
                <a:cs typeface="Calibri"/>
              </a:rPr>
              <a:t>-</a:t>
            </a:r>
            <a:r>
              <a:rPr sz="2400" b="1" spc="-5" dirty="0">
                <a:latin typeface="Calibri"/>
                <a:cs typeface="Calibri"/>
              </a:rPr>
              <a:t>] </a:t>
            </a:r>
            <a:r>
              <a:rPr sz="2400" b="1" dirty="0">
                <a:latin typeface="Calibri"/>
                <a:cs typeface="Calibri"/>
              </a:rPr>
              <a:t>= Kb. [Base] /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[Salt]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---------	(2)</a:t>
            </a:r>
            <a:endParaRPr sz="2400" dirty="0">
              <a:latin typeface="Calibri"/>
              <a:cs typeface="Calibri"/>
            </a:endParaRPr>
          </a:p>
          <a:p>
            <a:pPr marL="88900" marR="710565">
              <a:lnSpc>
                <a:spcPct val="100000"/>
              </a:lnSpc>
              <a:spcBef>
                <a:spcPts val="815"/>
              </a:spcBef>
              <a:tabLst>
                <a:tab pos="1265555" algn="l"/>
                <a:tab pos="1553210" algn="l"/>
                <a:tab pos="2625090" algn="l"/>
              </a:tabLst>
            </a:pPr>
            <a:r>
              <a:rPr sz="2400" b="1" spc="-35" dirty="0">
                <a:latin typeface="Calibri"/>
                <a:cs typeface="Calibri"/>
              </a:rPr>
              <a:t>Taking </a:t>
            </a:r>
            <a:r>
              <a:rPr sz="2400" b="1" dirty="0">
                <a:latin typeface="Calibri"/>
                <a:cs typeface="Calibri"/>
              </a:rPr>
              <a:t>log on </a:t>
            </a:r>
            <a:r>
              <a:rPr sz="2400" b="1" spc="-5" dirty="0">
                <a:latin typeface="Calibri"/>
                <a:cs typeface="Calibri"/>
              </a:rPr>
              <a:t>both sides, </a:t>
            </a:r>
            <a:r>
              <a:rPr sz="2400" b="1" spc="-15" dirty="0">
                <a:latin typeface="Calibri"/>
                <a:cs typeface="Calibri"/>
              </a:rPr>
              <a:t>we </a:t>
            </a:r>
            <a:r>
              <a:rPr sz="2400" b="1" spc="-10" dirty="0">
                <a:latin typeface="Calibri"/>
                <a:cs typeface="Calibri"/>
              </a:rPr>
              <a:t>get:  </a:t>
            </a:r>
            <a:r>
              <a:rPr sz="2400" b="1" spc="-5" dirty="0">
                <a:latin typeface="Calibri"/>
                <a:cs typeface="Calibri"/>
              </a:rPr>
              <a:t>log[OH</a:t>
            </a:r>
            <a:r>
              <a:rPr sz="2400" b="1" spc="-7" baseline="24305" dirty="0">
                <a:latin typeface="Calibri"/>
                <a:cs typeface="Calibri"/>
              </a:rPr>
              <a:t>-</a:t>
            </a:r>
            <a:r>
              <a:rPr sz="2400" b="1" spc="-5" dirty="0">
                <a:latin typeface="Calibri"/>
                <a:cs typeface="Calibri"/>
              </a:rPr>
              <a:t>]	</a:t>
            </a:r>
            <a:r>
              <a:rPr sz="2400" b="1" dirty="0">
                <a:latin typeface="Calibri"/>
                <a:cs typeface="Calibri"/>
              </a:rPr>
              <a:t>=	logKb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	log [Base] /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[Salt]  multiplying </a:t>
            </a:r>
            <a:r>
              <a:rPr sz="2400" b="1" dirty="0">
                <a:latin typeface="Calibri"/>
                <a:cs typeface="Calibri"/>
              </a:rPr>
              <a:t>both sides </a:t>
            </a:r>
            <a:r>
              <a:rPr sz="2400" b="1" spc="-10" dirty="0">
                <a:latin typeface="Calibri"/>
                <a:cs typeface="Calibri"/>
              </a:rPr>
              <a:t>by –ve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sign,</a:t>
            </a:r>
            <a:endParaRPr sz="2400" dirty="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tabLst>
                <a:tab pos="1360170" algn="l"/>
                <a:tab pos="1647825" algn="l"/>
                <a:tab pos="2591435" algn="l"/>
                <a:tab pos="2889885" algn="l"/>
              </a:tabLst>
            </a:pPr>
            <a:r>
              <a:rPr sz="2400" b="1" spc="-5" dirty="0">
                <a:latin typeface="Calibri"/>
                <a:cs typeface="Calibri"/>
              </a:rPr>
              <a:t>-log[OH</a:t>
            </a:r>
            <a:r>
              <a:rPr sz="2400" b="1" spc="-7" baseline="24305" dirty="0">
                <a:latin typeface="Calibri"/>
                <a:cs typeface="Calibri"/>
              </a:rPr>
              <a:t>-</a:t>
            </a:r>
            <a:r>
              <a:rPr sz="2400" b="1" spc="-5" dirty="0">
                <a:latin typeface="Calibri"/>
                <a:cs typeface="Calibri"/>
              </a:rPr>
              <a:t>]	</a:t>
            </a:r>
            <a:r>
              <a:rPr sz="2400" b="1" dirty="0">
                <a:latin typeface="Calibri"/>
                <a:cs typeface="Calibri"/>
              </a:rPr>
              <a:t>=	-logKb	-	log [Base] /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[Salt]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tabLst>
                <a:tab pos="532130" algn="l"/>
                <a:tab pos="1811655" algn="l"/>
                <a:tab pos="2100580" algn="l"/>
                <a:tab pos="3202305" algn="l"/>
                <a:tab pos="3894454" algn="l"/>
              </a:tabLst>
            </a:pPr>
            <a:r>
              <a:rPr sz="2400" b="1" dirty="0">
                <a:latin typeface="Calibri"/>
                <a:cs typeface="Calibri"/>
              </a:rPr>
              <a:t>As	</a:t>
            </a:r>
            <a:r>
              <a:rPr sz="2400" b="1" i="1" spc="-5" dirty="0">
                <a:latin typeface="Calibri"/>
                <a:cs typeface="Calibri"/>
              </a:rPr>
              <a:t>-log[OH</a:t>
            </a:r>
            <a:r>
              <a:rPr sz="2400" b="1" i="1" spc="-7" baseline="24305" dirty="0">
                <a:latin typeface="Calibri"/>
                <a:cs typeface="Calibri"/>
              </a:rPr>
              <a:t>-</a:t>
            </a:r>
            <a:r>
              <a:rPr sz="2400" b="1" i="1" spc="-5" dirty="0">
                <a:latin typeface="Calibri"/>
                <a:cs typeface="Calibri"/>
              </a:rPr>
              <a:t>]	</a:t>
            </a:r>
            <a:r>
              <a:rPr sz="2400" b="1" i="1" dirty="0">
                <a:latin typeface="Calibri"/>
                <a:cs typeface="Calibri"/>
              </a:rPr>
              <a:t>=	pOH	&amp;	</a:t>
            </a:r>
            <a:r>
              <a:rPr sz="2400" b="1" i="1" spc="-5" dirty="0">
                <a:latin typeface="Calibri"/>
                <a:cs typeface="Calibri"/>
              </a:rPr>
              <a:t>-logKb </a:t>
            </a:r>
            <a:r>
              <a:rPr sz="2400" b="1" i="1" dirty="0">
                <a:latin typeface="Calibri"/>
                <a:cs typeface="Calibri"/>
              </a:rPr>
              <a:t>=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pkb</a:t>
            </a:r>
            <a:endParaRPr sz="2400" dirty="0">
              <a:latin typeface="Calibri"/>
              <a:cs typeface="Calibri"/>
            </a:endParaRPr>
          </a:p>
          <a:p>
            <a:pPr marL="88900" marR="1564005">
              <a:lnSpc>
                <a:spcPts val="2860"/>
              </a:lnSpc>
              <a:spcBef>
                <a:spcPts val="110"/>
              </a:spcBef>
              <a:tabLst>
                <a:tab pos="1007744" algn="l"/>
              </a:tabLst>
            </a:pPr>
            <a:r>
              <a:rPr sz="2400" b="1" spc="-5" dirty="0">
                <a:latin typeface="Calibri"/>
                <a:cs typeface="Calibri"/>
              </a:rPr>
              <a:t>pOH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	pkb – log [Base] /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[Salt]  Or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1839" y="4335017"/>
            <a:ext cx="0" cy="1104900"/>
          </a:xfrm>
          <a:custGeom>
            <a:avLst/>
            <a:gdLst/>
            <a:ahLst/>
            <a:cxnLst/>
            <a:rect l="l" t="t" r="r" b="b"/>
            <a:pathLst>
              <a:path h="1104900">
                <a:moveTo>
                  <a:pt x="0" y="0"/>
                </a:moveTo>
                <a:lnTo>
                  <a:pt x="0" y="110489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16132" y="4335017"/>
            <a:ext cx="0" cy="1104900"/>
          </a:xfrm>
          <a:custGeom>
            <a:avLst/>
            <a:gdLst/>
            <a:ahLst/>
            <a:cxnLst/>
            <a:rect l="l" t="t" r="r" b="b"/>
            <a:pathLst>
              <a:path h="1104900">
                <a:moveTo>
                  <a:pt x="0" y="0"/>
                </a:moveTo>
                <a:lnTo>
                  <a:pt x="0" y="110489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7078" y="4335017"/>
            <a:ext cx="6924199" cy="38100"/>
          </a:xfrm>
          <a:custGeom>
            <a:avLst/>
            <a:gdLst/>
            <a:ahLst/>
            <a:cxnLst/>
            <a:rect l="l" t="t" r="r" b="b"/>
            <a:pathLst>
              <a:path w="9232265" h="38100">
                <a:moveTo>
                  <a:pt x="0" y="38099"/>
                </a:moveTo>
                <a:lnTo>
                  <a:pt x="9231757" y="38099"/>
                </a:lnTo>
                <a:lnTo>
                  <a:pt x="9231757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7078" y="5420867"/>
            <a:ext cx="6924199" cy="0"/>
          </a:xfrm>
          <a:custGeom>
            <a:avLst/>
            <a:gdLst/>
            <a:ahLst/>
            <a:cxnLst/>
            <a:rect l="l" t="t" r="r" b="b"/>
            <a:pathLst>
              <a:path w="9232265">
                <a:moveTo>
                  <a:pt x="0" y="0"/>
                </a:moveTo>
                <a:lnTo>
                  <a:pt x="92317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06603" y="4373118"/>
            <a:ext cx="6905149" cy="1049005"/>
          </a:xfrm>
          <a:prstGeom prst="rect">
            <a:avLst/>
          </a:prstGeom>
          <a:solidFill>
            <a:srgbClr val="A42F0F"/>
          </a:solidFill>
        </p:spPr>
        <p:txBody>
          <a:bodyPr vert="horz" wrap="square" lIns="0" tIns="185420" rIns="0" bIns="0" rtlCol="0">
            <a:spAutoFit/>
          </a:bodyPr>
          <a:lstStyle/>
          <a:p>
            <a:pPr marL="455295">
              <a:lnSpc>
                <a:spcPct val="100000"/>
              </a:lnSpc>
              <a:spcBef>
                <a:spcPts val="1460"/>
              </a:spcBef>
              <a:tabLst>
                <a:tab pos="1710055" algn="l"/>
                <a:tab pos="2846070" algn="l"/>
                <a:tab pos="6050915" algn="l"/>
                <a:tab pos="7536815" algn="l"/>
              </a:tabLst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pOH</a:t>
            </a:r>
            <a:r>
              <a:rPr sz="28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=	pkb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+	log[Salt]</a:t>
            </a:r>
            <a:r>
              <a:rPr sz="28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[Base]	----------	(3)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2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328" y="381000"/>
            <a:ext cx="791727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spc="-5" dirty="0">
                <a:solidFill>
                  <a:srgbClr val="000000"/>
                </a:solidFill>
                <a:latin typeface="Calibri"/>
                <a:cs typeface="Calibri"/>
              </a:rPr>
              <a:t>Significance </a:t>
            </a:r>
            <a:r>
              <a:rPr sz="3600" i="0" u="none" dirty="0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sz="3600" i="0" u="none" spc="-10" dirty="0">
                <a:solidFill>
                  <a:srgbClr val="000000"/>
                </a:solidFill>
                <a:latin typeface="Calibri"/>
                <a:cs typeface="Calibri"/>
              </a:rPr>
              <a:t>Henderson </a:t>
            </a:r>
            <a:r>
              <a:rPr sz="3600" i="0" u="none" dirty="0">
                <a:solidFill>
                  <a:srgbClr val="000000"/>
                </a:solidFill>
                <a:latin typeface="Calibri"/>
                <a:cs typeface="Calibri"/>
              </a:rPr>
              <a:t>– Hasselbalch</a:t>
            </a:r>
            <a:r>
              <a:rPr sz="3600" i="0" u="none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i="0" u="none" spc="-10" dirty="0">
                <a:solidFill>
                  <a:srgbClr val="000000"/>
                </a:solidFill>
                <a:latin typeface="Calibri"/>
                <a:cs typeface="Calibri"/>
              </a:rPr>
              <a:t>equation: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1828038"/>
            <a:ext cx="8017955" cy="223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Calibri"/>
                <a:cs typeface="Calibri"/>
              </a:rPr>
              <a:t>By </a:t>
            </a:r>
            <a:r>
              <a:rPr sz="2400" b="1" spc="-5" dirty="0">
                <a:latin typeface="Calibri"/>
                <a:cs typeface="Calibri"/>
              </a:rPr>
              <a:t>this </a:t>
            </a:r>
            <a:r>
              <a:rPr sz="2400" b="1" spc="-10" dirty="0">
                <a:latin typeface="Calibri"/>
                <a:cs typeface="Calibri"/>
              </a:rPr>
              <a:t>equation, </a:t>
            </a:r>
            <a:r>
              <a:rPr sz="2400" b="1" spc="-5" dirty="0">
                <a:latin typeface="Calibri"/>
                <a:cs typeface="Calibri"/>
              </a:rPr>
              <a:t>the </a:t>
            </a:r>
            <a:r>
              <a:rPr sz="2400" b="1" dirty="0">
                <a:latin typeface="Calibri"/>
                <a:cs typeface="Calibri"/>
              </a:rPr>
              <a:t>pH of a </a:t>
            </a:r>
            <a:r>
              <a:rPr sz="2400" b="1" spc="-15" dirty="0">
                <a:latin typeface="Calibri"/>
                <a:cs typeface="Calibri"/>
              </a:rPr>
              <a:t>buffer </a:t>
            </a:r>
            <a:r>
              <a:rPr sz="2400" b="1" spc="-5" dirty="0">
                <a:latin typeface="Calibri"/>
                <a:cs typeface="Calibri"/>
              </a:rPr>
              <a:t>solution can </a:t>
            </a:r>
            <a:r>
              <a:rPr sz="2400" b="1" dirty="0">
                <a:latin typeface="Calibri"/>
                <a:cs typeface="Calibri"/>
              </a:rPr>
              <a:t>be </a:t>
            </a:r>
            <a:r>
              <a:rPr sz="2400" b="1" spc="-10" dirty="0">
                <a:latin typeface="Calibri"/>
                <a:cs typeface="Calibri"/>
              </a:rPr>
              <a:t>calculated from </a:t>
            </a:r>
            <a:r>
              <a:rPr sz="2400" b="1" spc="-5" dirty="0">
                <a:latin typeface="Calibri"/>
                <a:cs typeface="Calibri"/>
              </a:rPr>
              <a:t>the initial  </a:t>
            </a:r>
            <a:r>
              <a:rPr sz="2400" b="1" spc="-10" dirty="0">
                <a:latin typeface="Calibri"/>
                <a:cs typeface="Calibri"/>
              </a:rPr>
              <a:t>concentrations </a:t>
            </a:r>
            <a:r>
              <a:rPr sz="2400" b="1" dirty="0">
                <a:latin typeface="Calibri"/>
                <a:cs typeface="Calibri"/>
              </a:rPr>
              <a:t>of </a:t>
            </a:r>
            <a:r>
              <a:rPr sz="2400" b="1" spc="-5" dirty="0">
                <a:latin typeface="Calibri"/>
                <a:cs typeface="Calibri"/>
              </a:rPr>
              <a:t>the </a:t>
            </a:r>
            <a:r>
              <a:rPr sz="2400" b="1" spc="-10" dirty="0">
                <a:latin typeface="Calibri"/>
                <a:cs typeface="Calibri"/>
              </a:rPr>
              <a:t>weak </a:t>
            </a:r>
            <a:r>
              <a:rPr sz="2400" b="1" dirty="0">
                <a:latin typeface="Calibri"/>
                <a:cs typeface="Calibri"/>
              </a:rPr>
              <a:t>acid and </a:t>
            </a:r>
            <a:r>
              <a:rPr sz="2400" b="1" spc="-5" dirty="0">
                <a:latin typeface="Calibri"/>
                <a:cs typeface="Calibri"/>
              </a:rPr>
              <a:t>the </a:t>
            </a:r>
            <a:r>
              <a:rPr sz="2400" b="1" dirty="0">
                <a:latin typeface="Calibri"/>
                <a:cs typeface="Calibri"/>
              </a:rPr>
              <a:t>salt </a:t>
            </a:r>
            <a:r>
              <a:rPr sz="2400" b="1" spc="-10" dirty="0">
                <a:latin typeface="Calibri"/>
                <a:cs typeface="Calibri"/>
              </a:rPr>
              <a:t>provided </a:t>
            </a:r>
            <a:r>
              <a:rPr sz="2400" b="1" spc="-5" dirty="0">
                <a:latin typeface="Calibri"/>
                <a:cs typeface="Calibri"/>
              </a:rPr>
              <a:t>when </a:t>
            </a:r>
            <a:r>
              <a:rPr sz="2400" b="1" spc="-15" dirty="0">
                <a:latin typeface="Calibri"/>
                <a:cs typeface="Calibri"/>
              </a:rPr>
              <a:t>ka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given.</a:t>
            </a:r>
            <a:endParaRPr sz="2400" dirty="0">
              <a:latin typeface="Calibri"/>
              <a:cs typeface="Calibri"/>
            </a:endParaRPr>
          </a:p>
          <a:p>
            <a:pPr marL="12700" marR="69215">
              <a:lnSpc>
                <a:spcPts val="2900"/>
              </a:lnSpc>
              <a:spcBef>
                <a:spcPts val="80"/>
              </a:spcBef>
            </a:pPr>
            <a:r>
              <a:rPr sz="2400" b="1" spc="-30" dirty="0">
                <a:latin typeface="Calibri"/>
                <a:cs typeface="Calibri"/>
              </a:rPr>
              <a:t>However, </a:t>
            </a:r>
            <a:r>
              <a:rPr sz="2400" b="1" spc="-5" dirty="0">
                <a:latin typeface="Calibri"/>
                <a:cs typeface="Calibri"/>
              </a:rPr>
              <a:t>the Henderson </a:t>
            </a:r>
            <a:r>
              <a:rPr sz="2400" b="1" spc="-10" dirty="0">
                <a:latin typeface="Calibri"/>
                <a:cs typeface="Calibri"/>
              </a:rPr>
              <a:t>equation </a:t>
            </a:r>
            <a:r>
              <a:rPr sz="2400" b="1" spc="-15" dirty="0">
                <a:latin typeface="Calibri"/>
                <a:cs typeface="Calibri"/>
              </a:rPr>
              <a:t>for </a:t>
            </a:r>
            <a:r>
              <a:rPr sz="2400" b="1" dirty="0">
                <a:latin typeface="Calibri"/>
                <a:cs typeface="Calibri"/>
              </a:rPr>
              <a:t>a basic </a:t>
            </a:r>
            <a:r>
              <a:rPr sz="2400" b="1" spc="-15" dirty="0">
                <a:latin typeface="Calibri"/>
                <a:cs typeface="Calibri"/>
              </a:rPr>
              <a:t>buffer </a:t>
            </a:r>
            <a:r>
              <a:rPr sz="2400" b="1" spc="-5" dirty="0">
                <a:latin typeface="Calibri"/>
                <a:cs typeface="Calibri"/>
              </a:rPr>
              <a:t>will </a:t>
            </a:r>
            <a:r>
              <a:rPr sz="2400" b="1" spc="-10" dirty="0">
                <a:latin typeface="Calibri"/>
                <a:cs typeface="Calibri"/>
              </a:rPr>
              <a:t>give </a:t>
            </a:r>
            <a:r>
              <a:rPr sz="2400" b="1" spc="-5" dirty="0">
                <a:latin typeface="Calibri"/>
                <a:cs typeface="Calibri"/>
              </a:rPr>
              <a:t>pOH, </a:t>
            </a:r>
            <a:r>
              <a:rPr sz="2400" b="1" dirty="0">
                <a:latin typeface="Calibri"/>
                <a:cs typeface="Calibri"/>
              </a:rPr>
              <a:t>and so pH  </a:t>
            </a:r>
            <a:r>
              <a:rPr sz="2400" b="1" spc="-5" dirty="0">
                <a:latin typeface="Calibri"/>
                <a:cs typeface="Calibri"/>
              </a:rPr>
              <a:t>can </a:t>
            </a:r>
            <a:r>
              <a:rPr sz="2400" b="1" dirty="0">
                <a:latin typeface="Calibri"/>
                <a:cs typeface="Calibri"/>
              </a:rPr>
              <a:t>be </a:t>
            </a:r>
            <a:r>
              <a:rPr sz="2400" b="1" spc="-10" dirty="0">
                <a:latin typeface="Calibri"/>
                <a:cs typeface="Calibri"/>
              </a:rPr>
              <a:t>calculated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as;</a:t>
            </a:r>
            <a:endParaRPr sz="2400" dirty="0">
              <a:latin typeface="Calibri"/>
              <a:cs typeface="Calibri"/>
            </a:endParaRPr>
          </a:p>
          <a:p>
            <a:pPr marL="3943350">
              <a:lnSpc>
                <a:spcPts val="2785"/>
              </a:lnSpc>
            </a:pPr>
            <a:r>
              <a:rPr sz="2400" b="1" dirty="0">
                <a:latin typeface="Calibri"/>
                <a:cs typeface="Calibri"/>
              </a:rPr>
              <a:t>pkw = pH +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pOH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4025596"/>
            <a:ext cx="175221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or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08396" y="4025598"/>
            <a:ext cx="4068803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pH = </a:t>
            </a:r>
            <a:r>
              <a:rPr sz="2400" b="1" spc="-5" dirty="0">
                <a:latin typeface="Calibri"/>
                <a:cs typeface="Calibri"/>
              </a:rPr>
              <a:t>pkw </a:t>
            </a:r>
            <a:r>
              <a:rPr sz="2400" b="1" dirty="0">
                <a:latin typeface="Calibri"/>
                <a:cs typeface="Calibri"/>
              </a:rPr>
              <a:t>–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pOH</a:t>
            </a:r>
            <a:endParaRPr sz="2400" dirty="0">
              <a:latin typeface="Calibri"/>
              <a:cs typeface="Calibri"/>
            </a:endParaRPr>
          </a:p>
          <a:p>
            <a:pPr marL="26034">
              <a:lnSpc>
                <a:spcPts val="2870"/>
              </a:lnSpc>
            </a:pPr>
            <a:r>
              <a:rPr sz="2400" b="1" dirty="0">
                <a:latin typeface="Calibri"/>
                <a:cs typeface="Calibri"/>
              </a:rPr>
              <a:t>pH = 14 –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PoH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400" y="5120385"/>
            <a:ext cx="8166545" cy="1488228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499"/>
              </a:lnSpc>
              <a:spcBef>
                <a:spcPts val="85"/>
              </a:spcBef>
            </a:pPr>
            <a:r>
              <a:rPr sz="2400" b="1" spc="-10" dirty="0">
                <a:latin typeface="Calibri"/>
                <a:cs typeface="Calibri"/>
              </a:rPr>
              <a:t>Also, </a:t>
            </a:r>
            <a:r>
              <a:rPr sz="2400" b="1" spc="-5" dirty="0">
                <a:latin typeface="Calibri"/>
                <a:cs typeface="Calibri"/>
              </a:rPr>
              <a:t>the dissociation </a:t>
            </a:r>
            <a:r>
              <a:rPr sz="2400" b="1" spc="-15" dirty="0">
                <a:latin typeface="Calibri"/>
                <a:cs typeface="Calibri"/>
              </a:rPr>
              <a:t>constant </a:t>
            </a:r>
            <a:r>
              <a:rPr sz="2400" b="1" dirty="0">
                <a:latin typeface="Calibri"/>
                <a:cs typeface="Calibri"/>
              </a:rPr>
              <a:t>of a </a:t>
            </a:r>
            <a:r>
              <a:rPr sz="2400" b="1" spc="-10" dirty="0">
                <a:latin typeface="Calibri"/>
                <a:cs typeface="Calibri"/>
              </a:rPr>
              <a:t>weak </a:t>
            </a:r>
            <a:r>
              <a:rPr sz="2400" b="1" dirty="0">
                <a:latin typeface="Calibri"/>
                <a:cs typeface="Calibri"/>
              </a:rPr>
              <a:t>acid </a:t>
            </a:r>
            <a:r>
              <a:rPr sz="2400" b="1" spc="-5" dirty="0">
                <a:latin typeface="Calibri"/>
                <a:cs typeface="Calibri"/>
              </a:rPr>
              <a:t>(pka) </a:t>
            </a:r>
            <a:r>
              <a:rPr sz="2400" b="1" dirty="0">
                <a:latin typeface="Calibri"/>
                <a:cs typeface="Calibri"/>
              </a:rPr>
              <a:t>or a </a:t>
            </a:r>
            <a:r>
              <a:rPr sz="2400" b="1" spc="-10" dirty="0">
                <a:latin typeface="Calibri"/>
                <a:cs typeface="Calibri"/>
              </a:rPr>
              <a:t>weak </a:t>
            </a:r>
            <a:r>
              <a:rPr sz="2400" b="1" spc="-5" dirty="0">
                <a:latin typeface="Calibri"/>
                <a:cs typeface="Calibri"/>
              </a:rPr>
              <a:t>base (pkb) can  </a:t>
            </a:r>
            <a:r>
              <a:rPr sz="2400" b="1" dirty="0">
                <a:latin typeface="Calibri"/>
                <a:cs typeface="Calibri"/>
              </a:rPr>
              <a:t>be </a:t>
            </a:r>
            <a:r>
              <a:rPr sz="2400" b="1" spc="-10" dirty="0">
                <a:latin typeface="Calibri"/>
                <a:cs typeface="Calibri"/>
              </a:rPr>
              <a:t>calculated by </a:t>
            </a:r>
            <a:r>
              <a:rPr sz="2400" b="1" spc="-5" dirty="0">
                <a:latin typeface="Calibri"/>
                <a:cs typeface="Calibri"/>
              </a:rPr>
              <a:t>measuring the </a:t>
            </a:r>
            <a:r>
              <a:rPr sz="2400" b="1" dirty="0">
                <a:latin typeface="Calibri"/>
                <a:cs typeface="Calibri"/>
              </a:rPr>
              <a:t>pH of a </a:t>
            </a:r>
            <a:r>
              <a:rPr sz="2400" b="1" spc="-10" dirty="0">
                <a:latin typeface="Calibri"/>
                <a:cs typeface="Calibri"/>
              </a:rPr>
              <a:t>buffer </a:t>
            </a:r>
            <a:r>
              <a:rPr sz="2400" b="1" dirty="0">
                <a:latin typeface="Calibri"/>
                <a:cs typeface="Calibri"/>
              </a:rPr>
              <a:t>solution </a:t>
            </a:r>
            <a:r>
              <a:rPr sz="2400" b="1" spc="-10" dirty="0">
                <a:latin typeface="Calibri"/>
                <a:cs typeface="Calibri"/>
              </a:rPr>
              <a:t>containing </a:t>
            </a:r>
            <a:r>
              <a:rPr sz="2400" b="1" spc="-5" dirty="0">
                <a:latin typeface="Calibri"/>
                <a:cs typeface="Calibri"/>
              </a:rPr>
              <a:t>equimolar  </a:t>
            </a:r>
            <a:r>
              <a:rPr sz="2400" b="1" spc="-10" dirty="0">
                <a:latin typeface="Calibri"/>
                <a:cs typeface="Calibri"/>
              </a:rPr>
              <a:t>concentrations </a:t>
            </a:r>
            <a:r>
              <a:rPr sz="2400" b="1" dirty="0">
                <a:latin typeface="Calibri"/>
                <a:cs typeface="Calibri"/>
              </a:rPr>
              <a:t>of </a:t>
            </a:r>
            <a:r>
              <a:rPr sz="2400" b="1" spc="-5" dirty="0">
                <a:latin typeface="Calibri"/>
                <a:cs typeface="Calibri"/>
              </a:rPr>
              <a:t>the </a:t>
            </a:r>
            <a:r>
              <a:rPr sz="2400" b="1" dirty="0">
                <a:latin typeface="Calibri"/>
                <a:cs typeface="Calibri"/>
              </a:rPr>
              <a:t>acid (or base) and </a:t>
            </a:r>
            <a:r>
              <a:rPr sz="2400" b="1" spc="-5" dirty="0">
                <a:latin typeface="Calibri"/>
                <a:cs typeface="Calibri"/>
              </a:rPr>
              <a:t>the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salt.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69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4" y="644729"/>
            <a:ext cx="63780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dirty="0">
                <a:latin typeface="Arial"/>
                <a:cs typeface="Arial"/>
              </a:rPr>
              <a:t>BUFFER</a:t>
            </a:r>
            <a:r>
              <a:rPr sz="3600" i="0" u="none" spc="-70" dirty="0">
                <a:latin typeface="Arial"/>
                <a:cs typeface="Arial"/>
              </a:rPr>
              <a:t> </a:t>
            </a:r>
            <a:r>
              <a:rPr sz="3600" i="0" u="none" spc="-35" dirty="0">
                <a:latin typeface="Arial"/>
                <a:cs typeface="Arial"/>
              </a:rPr>
              <a:t>CAPACITY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" y="1264413"/>
            <a:ext cx="8763000" cy="555293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558800" indent="-342900">
              <a:lnSpc>
                <a:spcPts val="1939"/>
              </a:lnSpc>
              <a:spcBef>
                <a:spcPts val="345"/>
              </a:spcBef>
              <a:buClr>
                <a:srgbClr val="A42F0F"/>
              </a:buClr>
              <a:buFont typeface="Wingdings 3"/>
              <a:buChar char="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The buffer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capacity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a buffer solution is “a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measure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its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magnitude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its 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resistance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change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in the pH on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an addition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an acid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or a</a:t>
            </a:r>
            <a:r>
              <a:rPr sz="1800" b="1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base.”</a:t>
            </a:r>
            <a:endParaRPr sz="1800" dirty="0">
              <a:latin typeface="Arial"/>
              <a:cs typeface="Arial"/>
            </a:endParaRPr>
          </a:p>
          <a:p>
            <a:pPr marL="355600" marR="157480" indent="-342900">
              <a:lnSpc>
                <a:spcPts val="1939"/>
              </a:lnSpc>
              <a:spcBef>
                <a:spcPts val="1040"/>
              </a:spcBef>
              <a:buClr>
                <a:srgbClr val="A42F0F"/>
              </a:buClr>
              <a:buFont typeface="Wingdings 3"/>
              <a:buChar char=""/>
              <a:tabLst>
                <a:tab pos="354965" algn="l"/>
                <a:tab pos="355600" algn="l"/>
              </a:tabLst>
            </a:pP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Buffer capacity is also referred as </a:t>
            </a:r>
            <a:r>
              <a:rPr sz="1800" b="1" i="1" spc="-10" dirty="0">
                <a:solidFill>
                  <a:srgbClr val="404040"/>
                </a:solidFill>
                <a:latin typeface="Arial"/>
                <a:cs typeface="Arial"/>
              </a:rPr>
              <a:t>buffer </a:t>
            </a:r>
            <a:r>
              <a:rPr sz="1800" b="1" i="1" spc="-5" dirty="0">
                <a:solidFill>
                  <a:srgbClr val="404040"/>
                </a:solidFill>
                <a:latin typeface="Arial"/>
                <a:cs typeface="Arial"/>
              </a:rPr>
              <a:t>index, </a:t>
            </a:r>
            <a:r>
              <a:rPr sz="1800" b="1" i="1" spc="-10" dirty="0">
                <a:solidFill>
                  <a:srgbClr val="404040"/>
                </a:solidFill>
                <a:latin typeface="Arial"/>
                <a:cs typeface="Arial"/>
              </a:rPr>
              <a:t>buffer </a:t>
            </a:r>
            <a:r>
              <a:rPr sz="1800" b="1" i="1" spc="-5" dirty="0">
                <a:solidFill>
                  <a:srgbClr val="404040"/>
                </a:solidFill>
                <a:latin typeface="Arial"/>
                <a:cs typeface="Arial"/>
              </a:rPr>
              <a:t>value, </a:t>
            </a:r>
            <a:r>
              <a:rPr sz="1800" b="1" i="1" spc="-10" dirty="0">
                <a:solidFill>
                  <a:srgbClr val="404040"/>
                </a:solidFill>
                <a:latin typeface="Arial"/>
                <a:cs typeface="Arial"/>
              </a:rPr>
              <a:t>buffer </a:t>
            </a:r>
            <a:r>
              <a:rPr sz="1800" b="1" i="1" spc="-5" dirty="0">
                <a:solidFill>
                  <a:srgbClr val="404040"/>
                </a:solidFill>
                <a:latin typeface="Arial"/>
                <a:cs typeface="Arial"/>
              </a:rPr>
              <a:t>efficiency </a:t>
            </a:r>
            <a:r>
              <a:rPr sz="1800" b="1" i="1" dirty="0">
                <a:solidFill>
                  <a:srgbClr val="404040"/>
                </a:solidFill>
                <a:latin typeface="Arial"/>
                <a:cs typeface="Arial"/>
              </a:rPr>
              <a:t>or  </a:t>
            </a:r>
            <a:r>
              <a:rPr sz="1800" b="1" i="1" spc="-10" dirty="0">
                <a:solidFill>
                  <a:srgbClr val="404040"/>
                </a:solidFill>
                <a:latin typeface="Arial"/>
                <a:cs typeface="Arial"/>
              </a:rPr>
              <a:t>buffer</a:t>
            </a:r>
            <a:r>
              <a:rPr sz="1800" b="1" i="1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404040"/>
                </a:solidFill>
                <a:latin typeface="Arial"/>
                <a:cs typeface="Arial"/>
              </a:rPr>
              <a:t>coefficient.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Clr>
                <a:srgbClr val="A42F0F"/>
              </a:buClr>
              <a:buFont typeface="Wingdings 3"/>
              <a:buChar char="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The buffer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capacity represented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by ‘β’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may also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defined</a:t>
            </a:r>
            <a:r>
              <a:rPr sz="1800" b="1" spc="-1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as:</a:t>
            </a:r>
            <a:endParaRPr sz="1800" dirty="0">
              <a:latin typeface="Arial"/>
              <a:cs typeface="Arial"/>
            </a:endParaRPr>
          </a:p>
          <a:p>
            <a:pPr marL="355600" marR="309245" indent="-342900">
              <a:lnSpc>
                <a:spcPts val="1939"/>
              </a:lnSpc>
              <a:spcBef>
                <a:spcPts val="1065"/>
              </a:spcBef>
              <a:buClr>
                <a:srgbClr val="A42F0F"/>
              </a:buClr>
              <a:buFont typeface="Wingdings 3"/>
              <a:buChar char="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“The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ratio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the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increment (amount added)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strong acid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base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to the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small 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change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pH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(ΔpH)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brought about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by this</a:t>
            </a:r>
            <a:r>
              <a:rPr sz="1800" b="1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addition”.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A42F0F"/>
              </a:buClr>
              <a:buFont typeface="Wingdings 3"/>
              <a:buChar char=""/>
            </a:pPr>
            <a:endParaRPr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70"/>
              </a:spcBef>
              <a:buClr>
                <a:srgbClr val="A42F0F"/>
              </a:buClr>
              <a:buFont typeface="Wingdings 3"/>
              <a:buChar char="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β = ΔA or ΔB /</a:t>
            </a:r>
            <a:r>
              <a:rPr sz="1800" b="1" spc="-2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ΔpH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800" dirty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endParaRPr sz="1800" dirty="0">
              <a:latin typeface="Wingdings 3"/>
              <a:cs typeface="Wingdings 3"/>
            </a:endParaRPr>
          </a:p>
          <a:p>
            <a:pPr marL="355600" marR="357505" indent="-342900">
              <a:lnSpc>
                <a:spcPts val="1939"/>
              </a:lnSpc>
              <a:spcBef>
                <a:spcPts val="1065"/>
              </a:spcBef>
              <a:buClr>
                <a:srgbClr val="A42F0F"/>
              </a:buClr>
              <a:buFont typeface="Wingdings 3"/>
              <a:buChar char=""/>
              <a:tabLst>
                <a:tab pos="354965" algn="l"/>
                <a:tab pos="355600" algn="l"/>
              </a:tabLst>
            </a:pP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Where,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ΔA or ΔB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represents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small increment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(in gram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equivalents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/ litre</a:t>
            </a:r>
            <a:r>
              <a:rPr sz="1800" b="1" spc="-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strong acid or base added)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buffer to bring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about a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pH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change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ΔpH.</a:t>
            </a:r>
            <a:endParaRPr sz="1800" dirty="0">
              <a:latin typeface="Arial"/>
              <a:cs typeface="Arial"/>
            </a:endParaRPr>
          </a:p>
          <a:p>
            <a:pPr marL="355600" marR="5080" indent="-342900">
              <a:lnSpc>
                <a:spcPct val="90000"/>
              </a:lnSpc>
              <a:spcBef>
                <a:spcPts val="1010"/>
              </a:spcBef>
              <a:buClr>
                <a:srgbClr val="A42F0F"/>
              </a:buClr>
              <a:buFont typeface="Wingdings 3"/>
              <a:buChar char="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According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to the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above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equation,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a solution has a buffer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capacity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1 </a:t>
            </a:r>
            <a:r>
              <a:rPr sz="1800" b="1" spc="10" dirty="0">
                <a:solidFill>
                  <a:srgbClr val="404040"/>
                </a:solidFill>
                <a:latin typeface="Arial"/>
                <a:cs typeface="Arial"/>
              </a:rPr>
              <a:t>when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one  litre of it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requires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one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gram equivalent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a strong acid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base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change the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pH 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one unit. So,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smaller the pH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change in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solution upon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addition of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acid  or base, greater is the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buffer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capacity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b="1" spc="-15" dirty="0">
                <a:solidFill>
                  <a:srgbClr val="404040"/>
                </a:solidFill>
                <a:latin typeface="Arial"/>
                <a:cs typeface="Arial"/>
              </a:rPr>
              <a:t>vice</a:t>
            </a:r>
            <a:r>
              <a:rPr sz="1800" b="1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Arial"/>
                <a:cs typeface="Arial"/>
              </a:rPr>
              <a:t>versa.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43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2362200"/>
            <a:ext cx="6934200" cy="15202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941570" algn="l"/>
              </a:tabLst>
            </a:pPr>
            <a:r>
              <a:rPr sz="4900" i="0" u="none" spc="-5" dirty="0">
                <a:latin typeface="Arial"/>
                <a:cs typeface="Arial"/>
              </a:rPr>
              <a:t>APPLIC</a:t>
            </a:r>
            <a:r>
              <a:rPr sz="4900" i="0" u="none" spc="-365" dirty="0">
                <a:latin typeface="Arial"/>
                <a:cs typeface="Arial"/>
              </a:rPr>
              <a:t>A</a:t>
            </a:r>
            <a:r>
              <a:rPr sz="4900" i="0" u="none" spc="-5" dirty="0">
                <a:latin typeface="Arial"/>
                <a:cs typeface="Arial"/>
              </a:rPr>
              <a:t>TIONS</a:t>
            </a:r>
            <a:r>
              <a:rPr sz="4900" i="0" u="none" dirty="0">
                <a:latin typeface="Arial"/>
                <a:cs typeface="Arial"/>
              </a:rPr>
              <a:t>	</a:t>
            </a:r>
            <a:r>
              <a:rPr sz="4900" i="0" u="none" spc="-5" dirty="0">
                <a:latin typeface="Arial"/>
                <a:cs typeface="Arial"/>
              </a:rPr>
              <a:t>OF  BUFFERS:</a:t>
            </a:r>
            <a:endParaRPr sz="4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100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965" y="644729"/>
            <a:ext cx="3601403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dirty="0">
                <a:latin typeface="Arial"/>
                <a:cs typeface="Arial"/>
              </a:rPr>
              <a:t>In </a:t>
            </a:r>
            <a:r>
              <a:rPr sz="3600" i="0" u="none" spc="-5" dirty="0">
                <a:latin typeface="Arial"/>
                <a:cs typeface="Arial"/>
              </a:rPr>
              <a:t>biological</a:t>
            </a:r>
            <a:r>
              <a:rPr sz="3600" i="0" u="none" spc="-60" dirty="0">
                <a:latin typeface="Arial"/>
                <a:cs typeface="Arial"/>
              </a:rPr>
              <a:t> </a:t>
            </a:r>
            <a:r>
              <a:rPr sz="3600" i="0" u="none" dirty="0">
                <a:latin typeface="Arial"/>
                <a:cs typeface="Arial"/>
              </a:rPr>
              <a:t>systems: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01203" y="2126107"/>
            <a:ext cx="6432233" cy="369203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marR="747395" indent="-342900">
              <a:lnSpc>
                <a:spcPts val="2380"/>
              </a:lnSpc>
              <a:spcBef>
                <a:spcPts val="390"/>
              </a:spcBef>
              <a:buClr>
                <a:srgbClr val="A42F0F"/>
              </a:buClr>
              <a:buFont typeface="Wingdings 3"/>
              <a:buChar char=""/>
              <a:tabLst>
                <a:tab pos="355600" algn="l"/>
              </a:tabLst>
            </a:pP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The pH of blood is maintained at about 7.4 by </a:t>
            </a:r>
            <a:r>
              <a:rPr sz="2200" b="1" dirty="0">
                <a:solidFill>
                  <a:srgbClr val="404040"/>
                </a:solidFill>
                <a:latin typeface="Arial"/>
                <a:cs typeface="Arial"/>
              </a:rPr>
              <a:t>two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buffer  systems. That</a:t>
            </a:r>
            <a:r>
              <a:rPr sz="2200" b="1" spc="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are;</a:t>
            </a:r>
            <a:endParaRPr sz="2200">
              <a:latin typeface="Arial"/>
              <a:cs typeface="Arial"/>
            </a:endParaRPr>
          </a:p>
          <a:p>
            <a:pPr marL="355600" marR="212725" indent="-342900">
              <a:lnSpc>
                <a:spcPts val="2380"/>
              </a:lnSpc>
              <a:spcBef>
                <a:spcPts val="1120"/>
              </a:spcBef>
              <a:buClr>
                <a:srgbClr val="A42F0F"/>
              </a:buClr>
              <a:buFont typeface="Wingdings 3"/>
              <a:buChar char=""/>
              <a:tabLst>
                <a:tab pos="355600" algn="l"/>
              </a:tabLst>
            </a:pPr>
            <a:r>
              <a:rPr sz="2200" b="1" i="1" u="heavy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a) primary </a:t>
            </a:r>
            <a:r>
              <a:rPr sz="2200" b="1" i="1" u="heavy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buffers</a:t>
            </a:r>
            <a:r>
              <a:rPr sz="2200" b="1" i="1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: these are present in plasma. The plasma  contains;</a:t>
            </a:r>
            <a:endParaRPr sz="2200">
              <a:latin typeface="Arial"/>
              <a:cs typeface="Arial"/>
            </a:endParaRPr>
          </a:p>
          <a:p>
            <a:pPr marL="355600" marR="705485" indent="-342900">
              <a:lnSpc>
                <a:spcPts val="2380"/>
              </a:lnSpc>
              <a:spcBef>
                <a:spcPts val="1125"/>
              </a:spcBef>
              <a:buClr>
                <a:srgbClr val="A42F0F"/>
              </a:buClr>
              <a:buFont typeface="Wingdings 3"/>
              <a:buChar char=""/>
              <a:tabLst>
                <a:tab pos="355600" algn="l"/>
                <a:tab pos="4040504" algn="l"/>
                <a:tab pos="4474845" algn="l"/>
              </a:tabLst>
            </a:pP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carbonic acid</a:t>
            </a:r>
            <a:r>
              <a:rPr sz="2200" b="1" spc="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200" b="1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carbonate	&amp;	acid /alkali sodium salt of  phosphoric</a:t>
            </a:r>
            <a:r>
              <a:rPr sz="2200" b="1" spc="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acid.</a:t>
            </a:r>
            <a:endParaRPr sz="2200">
              <a:latin typeface="Arial"/>
              <a:cs typeface="Arial"/>
            </a:endParaRPr>
          </a:p>
          <a:p>
            <a:pPr marL="355600" marR="5080" indent="-342900">
              <a:lnSpc>
                <a:spcPts val="2380"/>
              </a:lnSpc>
              <a:spcBef>
                <a:spcPts val="1115"/>
              </a:spcBef>
              <a:buClr>
                <a:srgbClr val="A42F0F"/>
              </a:buClr>
              <a:buFont typeface="Wingdings 3"/>
              <a:buChar char=""/>
              <a:tabLst>
                <a:tab pos="355600" algn="l"/>
              </a:tabLst>
            </a:pPr>
            <a:r>
              <a:rPr sz="2200" b="1" i="1" u="heavy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b) secondary buffers</a:t>
            </a:r>
            <a:r>
              <a:rPr sz="2200" b="1" u="heavy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: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 these are present in erythrocytes </a:t>
            </a:r>
            <a:r>
              <a:rPr sz="2200" b="1" dirty="0">
                <a:solidFill>
                  <a:srgbClr val="404040"/>
                </a:solidFill>
                <a:latin typeface="Arial"/>
                <a:cs typeface="Arial"/>
              </a:rPr>
              <a:t>which 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are;</a:t>
            </a:r>
            <a:endParaRPr sz="2200">
              <a:latin typeface="Arial"/>
              <a:cs typeface="Arial"/>
            </a:endParaRPr>
          </a:p>
          <a:p>
            <a:pPr marL="355600" marR="440690" indent="-342900">
              <a:lnSpc>
                <a:spcPts val="2380"/>
              </a:lnSpc>
              <a:spcBef>
                <a:spcPts val="1125"/>
              </a:spcBef>
              <a:buClr>
                <a:srgbClr val="A42F0F"/>
              </a:buClr>
              <a:buFont typeface="Wingdings 3"/>
              <a:buChar char=""/>
              <a:tabLst>
                <a:tab pos="355600" algn="l"/>
                <a:tab pos="4804410" algn="l"/>
                <a:tab pos="5160645" algn="l"/>
              </a:tabLst>
            </a:pP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oxy-haemoglobin</a:t>
            </a:r>
            <a:r>
              <a:rPr sz="2200" b="1" spc="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2200" b="1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haemoglobin	&amp;	acid / alkali potassium  salts of phosphoric</a:t>
            </a:r>
            <a:r>
              <a:rPr sz="2200" b="1" spc="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acid.</a:t>
            </a:r>
            <a:endParaRPr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46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714756"/>
            <a:ext cx="1194435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09333" y="1156916"/>
            <a:ext cx="6659404" cy="5795176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70"/>
              </a:spcBef>
            </a:pP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pharmaceutical</a:t>
            </a:r>
            <a:r>
              <a:rPr sz="2400" b="1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systems:</a:t>
            </a:r>
            <a:endParaRPr sz="24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175"/>
              </a:spcBef>
              <a:buClr>
                <a:srgbClr val="A42F0F"/>
              </a:buClr>
              <a:buFont typeface="Wingdings 3"/>
              <a:buChar char=""/>
              <a:tabLst>
                <a:tab pos="355600" algn="l"/>
              </a:tabLst>
            </a:pP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Buffers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widely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used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the field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of pharmacy as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ingredients 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most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pharmaceutical formulations in order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adjust  the pH of the product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to that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required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maximum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stability.</a:t>
            </a:r>
            <a:endParaRPr sz="2400">
              <a:latin typeface="Arial"/>
              <a:cs typeface="Arial"/>
            </a:endParaRPr>
          </a:p>
          <a:p>
            <a:pPr marL="95885" algn="just">
              <a:lnSpc>
                <a:spcPct val="100000"/>
              </a:lnSpc>
              <a:spcBef>
                <a:spcPts val="1180"/>
              </a:spcBef>
            </a:pP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parenteral preparations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(i.e.</a:t>
            </a:r>
            <a:r>
              <a:rPr sz="2400" b="1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4040"/>
                </a:solidFill>
                <a:latin typeface="Arial"/>
                <a:cs typeface="Arial"/>
              </a:rPr>
              <a:t>injections):</a:t>
            </a:r>
            <a:endParaRPr sz="24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180"/>
              </a:spcBef>
              <a:buClr>
                <a:srgbClr val="A42F0F"/>
              </a:buClr>
              <a:buFont typeface="Wingdings 3"/>
              <a:buChar char=""/>
              <a:tabLst>
                <a:tab pos="439420" algn="l"/>
              </a:tabLst>
            </a:pPr>
            <a:r>
              <a:rPr dirty="0"/>
              <a:t>	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case of parenteral preparations, pH should be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considered  carefully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as large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deviations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of pH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may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lead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serious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consequences.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The ideal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pH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of a parenteral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product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is 7.4,  which is pH of blood. The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most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commonly used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buffers</a:t>
            </a:r>
            <a:r>
              <a:rPr sz="2400" spc="3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in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parenteral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products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(injections) are </a:t>
            </a:r>
            <a:r>
              <a:rPr sz="2400" i="1" spc="-5" dirty="0">
                <a:solidFill>
                  <a:srgbClr val="404040"/>
                </a:solidFill>
                <a:latin typeface="Arial"/>
                <a:cs typeface="Arial"/>
              </a:rPr>
              <a:t>acetate, </a:t>
            </a:r>
            <a:r>
              <a:rPr sz="2400" i="1" dirty="0">
                <a:solidFill>
                  <a:srgbClr val="404040"/>
                </a:solidFill>
                <a:latin typeface="Arial"/>
                <a:cs typeface="Arial"/>
              </a:rPr>
              <a:t>phosphate, </a:t>
            </a:r>
            <a:r>
              <a:rPr sz="2400" i="1" spc="-5" dirty="0">
                <a:solidFill>
                  <a:srgbClr val="404040"/>
                </a:solidFill>
                <a:latin typeface="Arial"/>
                <a:cs typeface="Arial"/>
              </a:rPr>
              <a:t>citrate  and</a:t>
            </a:r>
            <a:r>
              <a:rPr sz="2400" i="1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404040"/>
                </a:solidFill>
                <a:latin typeface="Arial"/>
                <a:cs typeface="Arial"/>
              </a:rPr>
              <a:t>glutamate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59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714756"/>
            <a:ext cx="1194435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57290" y="285728"/>
            <a:ext cx="7111841" cy="6236707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65"/>
              </a:spcBef>
            </a:pP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In ophthalmic preparations (i.e. </a:t>
            </a:r>
            <a:r>
              <a:rPr sz="2200" b="1" spc="-10" dirty="0">
                <a:solidFill>
                  <a:srgbClr val="404040"/>
                </a:solidFill>
                <a:latin typeface="Arial"/>
                <a:cs typeface="Arial"/>
              </a:rPr>
              <a:t>eye</a:t>
            </a:r>
            <a:r>
              <a:rPr sz="2200" b="1" spc="1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preparations):</a:t>
            </a:r>
            <a:endParaRPr sz="2200">
              <a:latin typeface="Arial"/>
              <a:cs typeface="Arial"/>
            </a:endParaRPr>
          </a:p>
          <a:p>
            <a:pPr marL="355600" marR="5080" indent="-343535" algn="just">
              <a:lnSpc>
                <a:spcPct val="90000"/>
              </a:lnSpc>
              <a:spcBef>
                <a:spcPts val="1125"/>
              </a:spcBef>
              <a:buClr>
                <a:srgbClr val="A42F0F"/>
              </a:buClr>
              <a:buFont typeface="Wingdings 3"/>
              <a:buChar char=""/>
              <a:tabLst>
                <a:tab pos="356235" algn="l"/>
              </a:tabLst>
            </a:pP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Buffers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are generally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used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in ophthalmic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preparations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to maintain 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pH </a:t>
            </a:r>
            <a:r>
              <a:rPr sz="2200" spc="6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within the physiological pH range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lacrimal fluid (i.e. eye fluid). The  lacrimal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fluid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has a pH in rang 7 – 8 , but it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has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good buffering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capacity 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and can tolerate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preparations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having pH values between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3.5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– 10.5 with  little discomfort. Out side this range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(i.e.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3.5 –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10.5),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increase  lacrimation may occur with other</a:t>
            </a:r>
            <a:r>
              <a:rPr sz="2200" spc="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complications.</a:t>
            </a:r>
            <a:endParaRPr sz="2200">
              <a:latin typeface="Arial"/>
              <a:cs typeface="Arial"/>
            </a:endParaRPr>
          </a:p>
          <a:p>
            <a:pPr marL="355600" indent="-343535" algn="just">
              <a:lnSpc>
                <a:spcPts val="2510"/>
              </a:lnSpc>
              <a:spcBef>
                <a:spcPts val="865"/>
              </a:spcBef>
              <a:buClr>
                <a:srgbClr val="A42F0F"/>
              </a:buClr>
              <a:buFont typeface="Wingdings 3"/>
              <a:buChar char=""/>
              <a:tabLst>
                <a:tab pos="356235" algn="l"/>
              </a:tabLst>
            </a:pP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200" spc="4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buffering</a:t>
            </a:r>
            <a:r>
              <a:rPr sz="2200" spc="4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agents</a:t>
            </a:r>
            <a:r>
              <a:rPr sz="2200" spc="4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most</a:t>
            </a:r>
            <a:r>
              <a:rPr sz="2200" spc="4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commonly</a:t>
            </a:r>
            <a:r>
              <a:rPr sz="2200" spc="4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used</a:t>
            </a:r>
            <a:r>
              <a:rPr sz="2200" spc="4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2200" spc="4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ophthalmic</a:t>
            </a:r>
            <a:r>
              <a:rPr sz="2200" spc="4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preparations</a:t>
            </a:r>
            <a:endParaRPr sz="2200">
              <a:latin typeface="Arial"/>
              <a:cs typeface="Arial"/>
            </a:endParaRPr>
          </a:p>
          <a:p>
            <a:pPr marL="355600" algn="just">
              <a:lnSpc>
                <a:spcPts val="2510"/>
              </a:lnSpc>
            </a:pP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include </a:t>
            </a:r>
            <a:r>
              <a:rPr sz="2200" i="1" spc="-5" dirty="0">
                <a:solidFill>
                  <a:srgbClr val="404040"/>
                </a:solidFill>
                <a:latin typeface="Arial"/>
                <a:cs typeface="Arial"/>
              </a:rPr>
              <a:t>borate, carbonate and</a:t>
            </a:r>
            <a:r>
              <a:rPr sz="2200" i="1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i="1" dirty="0">
                <a:solidFill>
                  <a:srgbClr val="404040"/>
                </a:solidFill>
                <a:latin typeface="Arial"/>
                <a:cs typeface="Arial"/>
              </a:rPr>
              <a:t>phosphates.</a:t>
            </a:r>
            <a:endParaRPr sz="2200">
              <a:latin typeface="Arial"/>
              <a:cs typeface="Arial"/>
            </a:endParaRPr>
          </a:p>
          <a:p>
            <a:pPr marL="90170" algn="just">
              <a:lnSpc>
                <a:spcPct val="100000"/>
              </a:lnSpc>
              <a:spcBef>
                <a:spcPts val="865"/>
              </a:spcBef>
            </a:pP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In ointments and</a:t>
            </a:r>
            <a:r>
              <a:rPr sz="2200" b="1" spc="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Arial"/>
                <a:cs typeface="Arial"/>
              </a:rPr>
              <a:t>creams:</a:t>
            </a:r>
            <a:endParaRPr sz="2200">
              <a:latin typeface="Arial"/>
              <a:cs typeface="Arial"/>
            </a:endParaRPr>
          </a:p>
          <a:p>
            <a:pPr marL="355600" marR="6350" indent="-343535" algn="just">
              <a:lnSpc>
                <a:spcPct val="90000"/>
              </a:lnSpc>
              <a:spcBef>
                <a:spcPts val="1130"/>
              </a:spcBef>
              <a:buClr>
                <a:srgbClr val="A42F0F"/>
              </a:buClr>
              <a:buFont typeface="Wingdings 3"/>
              <a:buChar char=""/>
              <a:tabLst>
                <a:tab pos="356235" algn="l"/>
              </a:tabLst>
            </a:pPr>
            <a:r>
              <a:rPr sz="2200" spc="-35" dirty="0">
                <a:solidFill>
                  <a:srgbClr val="404040"/>
                </a:solidFill>
                <a:latin typeface="Arial"/>
                <a:cs typeface="Arial"/>
              </a:rPr>
              <a:t>Topical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products (which are used on skins) such as ointments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and 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creams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also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buffered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to ensure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stability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of the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formulation.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The most  commonly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used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buffers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in ointments and creams are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citric acid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/ its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salts 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&amp; phosphoric acid / its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salts.</a:t>
            </a:r>
            <a:endParaRPr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58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1545</Words>
  <Application>Microsoft Office PowerPoint</Application>
  <PresentationFormat>On-screen Show (4:3)</PresentationFormat>
  <Paragraphs>171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Acids, Bases  and Buffers</vt:lpstr>
      <vt:lpstr>Acids, Bases are defined by Four  main theories,</vt:lpstr>
      <vt:lpstr>Traditional theory / concept :</vt:lpstr>
      <vt:lpstr>Slide 4</vt:lpstr>
      <vt:lpstr>Arrhenius theory:</vt:lpstr>
      <vt:lpstr>Acids “An Acid is a substance that can  release hydrogen ion (H+) when  dissolved in water”</vt:lpstr>
      <vt:lpstr>Base “A Base is a substance that can  release a Hydroxyl ion (OH-) when  dissolved in water”</vt:lpstr>
      <vt:lpstr>Neutralization reaction  Acid react Base</vt:lpstr>
      <vt:lpstr>According to Arrhenius theory,  “Neutralization as the process  in which hydrogen ion and hydroxyl ion combine to form  unionized molecule or water”</vt:lpstr>
      <vt:lpstr>Buffers</vt:lpstr>
      <vt:lpstr>Definition</vt:lpstr>
      <vt:lpstr>Necessity of a buffer system:</vt:lpstr>
      <vt:lpstr>Types of buffers:</vt:lpstr>
      <vt:lpstr>Acidic Buffers:</vt:lpstr>
      <vt:lpstr>Basic Buffers:</vt:lpstr>
      <vt:lpstr>Phosphate Buffers (Double salt  buffers):</vt:lpstr>
      <vt:lpstr>BUFFER EQUATION (Henderson – Hasselbalch equation)</vt:lpstr>
      <vt:lpstr>For Acid Buffers:</vt:lpstr>
      <vt:lpstr>Slide 19</vt:lpstr>
      <vt:lpstr>Slide 20</vt:lpstr>
      <vt:lpstr>For Basic Buffers:</vt:lpstr>
      <vt:lpstr>Slide 22</vt:lpstr>
      <vt:lpstr>Slide 23</vt:lpstr>
      <vt:lpstr>Significance of Henderson – Hasselbalch equation:</vt:lpstr>
      <vt:lpstr>BUFFER CAPACITY</vt:lpstr>
      <vt:lpstr>APPLICATIONS OF  BUFFERS:</vt:lpstr>
      <vt:lpstr>In biological systems: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Acids, Bases  and Buffers</dc:title>
  <cp:lastModifiedBy>Admin</cp:lastModifiedBy>
  <cp:revision>6</cp:revision>
  <dcterms:created xsi:type="dcterms:W3CDTF">2019-11-24T15:04:52Z</dcterms:created>
  <dcterms:modified xsi:type="dcterms:W3CDTF">2025-02-05T04:38:28Z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2017-07-31T00:00:00Z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2019-11-24T00:00:00Z</vt:filetime>
  </property>
</Properties>
</file>