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01/Aug/2022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12188952" y="0"/>
                </a:moveTo>
                <a:lnTo>
                  <a:pt x="0" y="0"/>
                </a:lnTo>
                <a:lnTo>
                  <a:pt x="0" y="457199"/>
                </a:lnTo>
                <a:lnTo>
                  <a:pt x="12188952" y="4571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01/Aug/2022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01/Aug/2022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12188952" y="0"/>
                </a:moveTo>
                <a:lnTo>
                  <a:pt x="0" y="0"/>
                </a:lnTo>
                <a:lnTo>
                  <a:pt x="0" y="457199"/>
                </a:lnTo>
                <a:lnTo>
                  <a:pt x="12188952" y="4571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01/Aug/2022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01/Aug/2022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20523"/>
            <a:ext cx="622300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01/Aug/2022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38793" y="59817"/>
            <a:ext cx="11893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415" dirty="0">
                <a:latin typeface="Times New Roman"/>
                <a:cs typeface="Times New Roman"/>
              </a:rPr>
              <a:t>U</a:t>
            </a:r>
            <a:r>
              <a:rPr sz="3200" b="0" spc="-445" dirty="0">
                <a:latin typeface="Times New Roman"/>
                <a:cs typeface="Times New Roman"/>
              </a:rPr>
              <a:t>N</a:t>
            </a:r>
            <a:r>
              <a:rPr sz="3200" b="0" spc="-135" dirty="0">
                <a:latin typeface="Times New Roman"/>
                <a:cs typeface="Times New Roman"/>
              </a:rPr>
              <a:t>I</a:t>
            </a:r>
            <a:r>
              <a:rPr sz="3200" b="0" spc="-105" dirty="0">
                <a:latin typeface="Times New Roman"/>
                <a:cs typeface="Times New Roman"/>
              </a:rPr>
              <a:t>T</a:t>
            </a:r>
            <a:r>
              <a:rPr sz="3200" b="0" spc="-110" dirty="0">
                <a:latin typeface="Times New Roman"/>
                <a:cs typeface="Times New Roman"/>
              </a:rPr>
              <a:t> </a:t>
            </a:r>
            <a:r>
              <a:rPr sz="3200" b="0" spc="-135" dirty="0">
                <a:latin typeface="Times New Roman"/>
                <a:cs typeface="Times New Roman"/>
              </a:rPr>
              <a:t>I</a:t>
            </a:r>
            <a:r>
              <a:rPr sz="3200" b="0" spc="-90" dirty="0">
                <a:latin typeface="Times New Roman"/>
                <a:cs typeface="Times New Roman"/>
              </a:rPr>
              <a:t>I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9613" y="938021"/>
            <a:ext cx="4086225" cy="31476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128905">
              <a:lnSpc>
                <a:spcPts val="3460"/>
              </a:lnSpc>
              <a:spcBef>
                <a:spcPts val="535"/>
              </a:spcBef>
            </a:pPr>
            <a:r>
              <a:rPr sz="3200" spc="-43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spc="-1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spc="-41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200" spc="-18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2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6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spc="-32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200" spc="-16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-13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-4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spc="-13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3200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36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220" dirty="0">
                <a:solidFill>
                  <a:srgbClr val="FF0000"/>
                </a:solidFill>
                <a:latin typeface="Times New Roman"/>
                <a:cs typeface="Times New Roman"/>
              </a:rPr>
              <a:t>N  </a:t>
            </a:r>
            <a:r>
              <a:rPr sz="3200" spc="6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spc="-41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200" spc="-16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-36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4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spc="-36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56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spc="-13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-27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200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4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spc="-1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spc="-1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spc="-385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3200" spc="-36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41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S  </a:t>
            </a:r>
            <a:r>
              <a:rPr sz="3200" spc="-185" dirty="0">
                <a:solidFill>
                  <a:srgbClr val="FF0000"/>
                </a:solidFill>
                <a:latin typeface="Times New Roman"/>
                <a:cs typeface="Times New Roman"/>
              </a:rPr>
              <a:t>SYSTEM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0">
              <a:latin typeface="Times New Roman"/>
              <a:cs typeface="Times New Roman"/>
            </a:endParaRPr>
          </a:p>
          <a:p>
            <a:pPr marL="12700" marR="5080">
              <a:lnSpc>
                <a:spcPts val="3460"/>
              </a:lnSpc>
              <a:spcBef>
                <a:spcPts val="2875"/>
              </a:spcBef>
            </a:pPr>
            <a:r>
              <a:rPr sz="3200" spc="-170" dirty="0">
                <a:solidFill>
                  <a:srgbClr val="FF0000"/>
                </a:solidFill>
                <a:latin typeface="Times New Roman"/>
                <a:cs typeface="Times New Roman"/>
              </a:rPr>
              <a:t>ADRENERGIC </a:t>
            </a:r>
            <a:r>
              <a:rPr sz="3200" spc="-1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4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spc="-1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spc="-41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200" spc="-1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spc="-36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16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-1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spc="6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spc="-4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spc="-6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200" spc="-56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spc="-13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-160" dirty="0">
                <a:solidFill>
                  <a:srgbClr val="FF0000"/>
                </a:solidFill>
                <a:latin typeface="Times New Roman"/>
                <a:cs typeface="Times New Roman"/>
              </a:rPr>
              <a:t>TT</a:t>
            </a:r>
            <a:r>
              <a:rPr sz="3200" spc="-1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spc="-1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5999" cy="685799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4659" y="4294632"/>
            <a:ext cx="4389120" cy="0"/>
          </a:xfrm>
          <a:custGeom>
            <a:avLst/>
            <a:gdLst/>
            <a:ahLst/>
            <a:cxnLst/>
            <a:rect l="l" t="t" r="r" b="b"/>
            <a:pathLst>
              <a:path w="4389120">
                <a:moveTo>
                  <a:pt x="0" y="0"/>
                </a:moveTo>
                <a:lnTo>
                  <a:pt x="4389120" y="0"/>
                </a:lnTo>
              </a:path>
            </a:pathLst>
          </a:custGeom>
          <a:ln w="1270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42"/>
            <a:ext cx="12192000" cy="6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398" y="2452496"/>
            <a:ext cx="58731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885">
              <a:lnSpc>
                <a:spcPct val="100000"/>
              </a:lnSpc>
              <a:spcBef>
                <a:spcPts val="100"/>
              </a:spcBef>
            </a:pPr>
            <a:r>
              <a:rPr sz="3600" b="0" spc="-10" dirty="0">
                <a:latin typeface="Arial Black"/>
                <a:cs typeface="Arial Black"/>
              </a:rPr>
              <a:t>ADRENERGIC </a:t>
            </a:r>
            <a:r>
              <a:rPr sz="3600" b="0" spc="-5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NEU</a:t>
            </a:r>
            <a:r>
              <a:rPr sz="3600" b="0" spc="-60" dirty="0">
                <a:latin typeface="Arial Black"/>
                <a:cs typeface="Arial Black"/>
              </a:rPr>
              <a:t>R</a:t>
            </a:r>
            <a:r>
              <a:rPr sz="3600" b="0" spc="-95" dirty="0">
                <a:latin typeface="Arial Black"/>
                <a:cs typeface="Arial Black"/>
              </a:rPr>
              <a:t>O</a:t>
            </a:r>
            <a:r>
              <a:rPr sz="3600" b="0" spc="-5" dirty="0">
                <a:latin typeface="Arial Black"/>
                <a:cs typeface="Arial Black"/>
              </a:rPr>
              <a:t>TRANSMIT</a:t>
            </a:r>
            <a:r>
              <a:rPr sz="3600" b="0" spc="5" dirty="0">
                <a:latin typeface="Arial Black"/>
                <a:cs typeface="Arial Black"/>
              </a:rPr>
              <a:t>T</a:t>
            </a:r>
            <a:r>
              <a:rPr sz="3600" b="0" spc="-5" dirty="0">
                <a:latin typeface="Arial Black"/>
                <a:cs typeface="Arial Black"/>
              </a:rPr>
              <a:t>ERS</a:t>
            </a:r>
            <a:endParaRPr sz="3600"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050"/>
            <a:ext cx="12192000" cy="6822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810"/>
            <a:ext cx="12192000" cy="6838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440" y="256413"/>
            <a:ext cx="112661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0" spc="-5" dirty="0">
                <a:latin typeface="Arial Black"/>
                <a:cs typeface="Arial Black"/>
              </a:rPr>
              <a:t>BIOSYNTHESIS</a:t>
            </a:r>
            <a:r>
              <a:rPr sz="3000" b="0" spc="-20" dirty="0">
                <a:latin typeface="Arial Black"/>
                <a:cs typeface="Arial Black"/>
              </a:rPr>
              <a:t> </a:t>
            </a:r>
            <a:r>
              <a:rPr sz="3000" b="0" spc="-40" dirty="0">
                <a:latin typeface="Arial Black"/>
                <a:cs typeface="Arial Black"/>
              </a:rPr>
              <a:t>&amp;CATABOLISM</a:t>
            </a:r>
            <a:r>
              <a:rPr sz="3000" b="0" spc="5" dirty="0">
                <a:latin typeface="Arial Black"/>
                <a:cs typeface="Arial Black"/>
              </a:rPr>
              <a:t> </a:t>
            </a:r>
            <a:r>
              <a:rPr sz="3000" b="0" dirty="0">
                <a:latin typeface="Arial Black"/>
                <a:cs typeface="Arial Black"/>
              </a:rPr>
              <a:t>OF</a:t>
            </a:r>
            <a:r>
              <a:rPr sz="3000" b="0" spc="-10" dirty="0">
                <a:latin typeface="Arial Black"/>
                <a:cs typeface="Arial Black"/>
              </a:rPr>
              <a:t> </a:t>
            </a:r>
            <a:r>
              <a:rPr sz="3000" b="0" spc="-20" dirty="0">
                <a:latin typeface="Arial Black"/>
                <a:cs typeface="Arial Black"/>
              </a:rPr>
              <a:t>CATECHOLAMINES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440" y="1054264"/>
            <a:ext cx="11265535" cy="5024755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900" spc="-10" dirty="0">
                <a:solidFill>
                  <a:srgbClr val="373340"/>
                </a:solidFill>
                <a:latin typeface="Arial Black"/>
                <a:cs typeface="Arial Black"/>
              </a:rPr>
              <a:t>Synthesis</a:t>
            </a:r>
            <a:endParaRPr sz="1900">
              <a:latin typeface="Arial Black"/>
              <a:cs typeface="Arial Black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endogenous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catecholamines-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6FC0"/>
                </a:solidFill>
                <a:latin typeface="Times New Roman"/>
                <a:cs typeface="Times New Roman"/>
              </a:rPr>
              <a:t>dopamine,</a:t>
            </a:r>
            <a:r>
              <a:rPr sz="2000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6FC0"/>
                </a:solidFill>
                <a:latin typeface="Times New Roman"/>
                <a:cs typeface="Times New Roman"/>
              </a:rPr>
              <a:t>noradrenaline</a:t>
            </a:r>
            <a:r>
              <a:rPr sz="2000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6FC0"/>
                </a:solidFill>
                <a:latin typeface="Times New Roman"/>
                <a:cs typeface="Times New Roman"/>
              </a:rPr>
              <a:t>and</a:t>
            </a:r>
            <a:r>
              <a:rPr sz="2000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6FC0"/>
                </a:solidFill>
                <a:latin typeface="Times New Roman"/>
                <a:cs typeface="Times New Roman"/>
              </a:rPr>
              <a:t>adrenaline</a:t>
            </a:r>
            <a:r>
              <a:rPr sz="2000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" dirty="0">
                <a:latin typeface="Times New Roman"/>
                <a:cs typeface="Times New Roman"/>
              </a:rPr>
              <a:t> all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synthesized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tyrosine.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The tyrosine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enters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adrenergic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nerve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aromatic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amino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acid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transporter.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(Na+-tyrosine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symporter).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20" dirty="0">
                <a:latin typeface="Times New Roman"/>
                <a:cs typeface="Times New Roman"/>
              </a:rPr>
              <a:t>Tyrosine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hydroxylase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oxidizes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tyrosine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 </a:t>
            </a:r>
            <a:r>
              <a:rPr sz="2000" spc="-5" dirty="0">
                <a:latin typeface="Times New Roman"/>
                <a:cs typeface="Times New Roman"/>
              </a:rPr>
              <a:t>dihydroxyphenylalanine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(L-DOPA).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Times New Roman"/>
                <a:cs typeface="Times New Roman"/>
              </a:rPr>
              <a:t>Aromatic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L-amino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acid</a:t>
            </a:r>
            <a:r>
              <a:rPr sz="2000" dirty="0">
                <a:latin typeface="Times New Roman"/>
                <a:cs typeface="Times New Roman"/>
              </a:rPr>
              <a:t> decarboxylase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converts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LDOPA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dopamine.</a:t>
            </a:r>
            <a:endParaRPr sz="2000">
              <a:latin typeface="Times New Roman"/>
              <a:cs typeface="Times New Roman"/>
            </a:endParaRPr>
          </a:p>
          <a:p>
            <a:pPr marL="299085" marR="174625" indent="-287020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Dopamine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enters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synaptic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vesicles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via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vesicular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monoamine </a:t>
            </a:r>
            <a:r>
              <a:rPr sz="2000" dirty="0">
                <a:latin typeface="Times New Roman"/>
                <a:cs typeface="Times New Roman"/>
              </a:rPr>
              <a:t>transporter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(VMAT)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exchange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H+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ions. </a:t>
            </a:r>
            <a:r>
              <a:rPr sz="2000" spc="-15" dirty="0">
                <a:latin typeface="Times New Roman"/>
                <a:cs typeface="Times New Roman"/>
              </a:rPr>
              <a:t>Within </a:t>
            </a:r>
            <a:r>
              <a:rPr sz="2000" dirty="0">
                <a:latin typeface="Times New Roman"/>
                <a:cs typeface="Times New Roman"/>
              </a:rPr>
              <a:t>synaptic vesicles dopamine gets converted to noradrenaline by the </a:t>
            </a:r>
            <a:r>
              <a:rPr sz="2000" spc="-5" dirty="0">
                <a:latin typeface="Times New Roman"/>
                <a:cs typeface="Times New Roman"/>
              </a:rPr>
              <a:t>enzyme </a:t>
            </a:r>
            <a:r>
              <a:rPr sz="2000" dirty="0">
                <a:latin typeface="Times New Roman"/>
                <a:cs typeface="Times New Roman"/>
              </a:rPr>
              <a:t>dopamine-β-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hydroxylase.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Dopamine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neurotransmitter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dopaminergic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neurons.</a:t>
            </a:r>
            <a:endParaRPr sz="2000">
              <a:latin typeface="Times New Roman"/>
              <a:cs typeface="Times New Roman"/>
            </a:endParaRPr>
          </a:p>
          <a:p>
            <a:pPr marL="299085" marR="737870" indent="-287020" algn="just">
              <a:lnSpc>
                <a:spcPct val="150000"/>
              </a:lnSpc>
              <a:buFont typeface="Arial MT"/>
              <a:buChar char="•"/>
              <a:tabLst>
                <a:tab pos="363220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Noradrenaline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main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adrenergic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neurons.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adrenal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medulla </a:t>
            </a:r>
            <a:r>
              <a:rPr sz="2000" dirty="0">
                <a:latin typeface="Times New Roman"/>
                <a:cs typeface="Times New Roman"/>
              </a:rPr>
              <a:t>noradrenaline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converted into adrenaline by the </a:t>
            </a:r>
            <a:r>
              <a:rPr sz="2000" spc="-5" dirty="0">
                <a:latin typeface="Times New Roman"/>
                <a:cs typeface="Times New Roman"/>
              </a:rPr>
              <a:t>enzyme phenylethanolamine N-methyl transferase </a:t>
            </a:r>
            <a:r>
              <a:rPr sz="2000" dirty="0">
                <a:latin typeface="Times New Roman"/>
                <a:cs typeface="Times New Roman"/>
              </a:rPr>
              <a:t>(PNMT). Hence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adrenaline</a:t>
            </a:r>
            <a:r>
              <a:rPr sz="20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is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the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main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NT</a:t>
            </a:r>
            <a:r>
              <a:rPr sz="2000" b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in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the</a:t>
            </a:r>
            <a:r>
              <a:rPr sz="20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adrenal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medulla.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7" y="6400799"/>
              <a:ext cx="12189460" cy="457200"/>
            </a:xfrm>
            <a:custGeom>
              <a:avLst/>
              <a:gdLst/>
              <a:ahLst/>
              <a:cxnLst/>
              <a:rect l="l" t="t" r="r" b="b"/>
              <a:pathLst>
                <a:path w="12189460" h="457200">
                  <a:moveTo>
                    <a:pt x="12188952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88952" y="457199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76350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12188952" y="0"/>
                </a:moveTo>
                <a:lnTo>
                  <a:pt x="0" y="0"/>
                </a:lnTo>
                <a:lnTo>
                  <a:pt x="0" y="457199"/>
                </a:lnTo>
                <a:lnTo>
                  <a:pt x="12188952" y="4571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0"/>
            <a:ext cx="12035790" cy="642810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Release</a:t>
            </a:r>
            <a:endParaRPr sz="280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50000"/>
              </a:lnSpc>
              <a:buFont typeface="Arial MT"/>
              <a:buChar char="•"/>
              <a:tabLst>
                <a:tab pos="469265" algn="l"/>
                <a:tab pos="469900" algn="l"/>
                <a:tab pos="1083945" algn="l"/>
                <a:tab pos="2192020" algn="l"/>
                <a:tab pos="2668905" algn="l"/>
                <a:tab pos="3183890" algn="l"/>
                <a:tab pos="4490720" algn="l"/>
                <a:tab pos="4925060" algn="l"/>
                <a:tab pos="5537200" algn="l"/>
                <a:tab pos="7211059" algn="l"/>
                <a:tab pos="8179434" algn="l"/>
                <a:tab pos="9415145" algn="l"/>
                <a:tab pos="10029190" algn="l"/>
                <a:tab pos="11253470" algn="l"/>
              </a:tabLst>
            </a:pPr>
            <a:r>
              <a:rPr sz="2800" spc="-1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arri</a:t>
            </a:r>
            <a:r>
              <a:rPr sz="2800" spc="5" dirty="0">
                <a:latin typeface="Times New Roman"/>
                <a:cs typeface="Times New Roman"/>
              </a:rPr>
              <a:t>v</a:t>
            </a:r>
            <a:r>
              <a:rPr sz="2800" spc="-5" dirty="0">
                <a:latin typeface="Times New Roman"/>
                <a:cs typeface="Times New Roman"/>
              </a:rPr>
              <a:t>al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imp</a:t>
            </a:r>
            <a:r>
              <a:rPr sz="2800" spc="5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lse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adrene</a:t>
            </a:r>
            <a:r>
              <a:rPr sz="2800" spc="-5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ner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end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5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tage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gated  calcium channels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get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opened.</a:t>
            </a:r>
            <a:endParaRPr sz="2800">
              <a:latin typeface="Times New Roman"/>
              <a:cs typeface="Times New Roman"/>
            </a:endParaRPr>
          </a:p>
          <a:p>
            <a:pPr marL="551815" indent="-539750">
              <a:lnSpc>
                <a:spcPct val="100000"/>
              </a:lnSpc>
              <a:spcBef>
                <a:spcPts val="1685"/>
              </a:spcBef>
              <a:buFont typeface="Arial MT"/>
              <a:buChar char="•"/>
              <a:tabLst>
                <a:tab pos="551815" algn="l"/>
                <a:tab pos="552450" algn="l"/>
              </a:tabLst>
            </a:pPr>
            <a:r>
              <a:rPr sz="2800" spc="-5" dirty="0">
                <a:latin typeface="Times New Roman"/>
                <a:cs typeface="Times New Roman"/>
              </a:rPr>
              <a:t>This leads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influx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" dirty="0">
                <a:latin typeface="Times New Roman"/>
                <a:cs typeface="Times New Roman"/>
              </a:rPr>
              <a:t> calcium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ions.</a:t>
            </a:r>
            <a:endParaRPr sz="2800">
              <a:latin typeface="Times New Roman"/>
              <a:cs typeface="Times New Roman"/>
            </a:endParaRPr>
          </a:p>
          <a:p>
            <a:pPr marL="469900" marR="5080" indent="-457200" algn="just">
              <a:lnSpc>
                <a:spcPct val="150000"/>
              </a:lnSpc>
              <a:buFont typeface="Arial MT"/>
              <a:buChar char="•"/>
              <a:tabLst>
                <a:tab pos="4699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triggered calcium causes </a:t>
            </a:r>
            <a:r>
              <a:rPr sz="2800" dirty="0">
                <a:latin typeface="Times New Roman"/>
                <a:cs typeface="Times New Roman"/>
              </a:rPr>
              <a:t>rupture of </a:t>
            </a:r>
            <a:r>
              <a:rPr sz="2800" spc="-5" dirty="0">
                <a:latin typeface="Times New Roman"/>
                <a:cs typeface="Times New Roman"/>
              </a:rPr>
              <a:t>synaptic vesicles </a:t>
            </a:r>
            <a:r>
              <a:rPr sz="2800" spc="-10" dirty="0">
                <a:latin typeface="Times New Roman"/>
                <a:cs typeface="Times New Roman"/>
              </a:rPr>
              <a:t>by </a:t>
            </a:r>
            <a:r>
              <a:rPr sz="2800" spc="-5" dirty="0">
                <a:latin typeface="Times New Roman"/>
                <a:cs typeface="Times New Roman"/>
              </a:rPr>
              <a:t>a process called </a:t>
            </a:r>
            <a:r>
              <a:rPr sz="2800" dirty="0">
                <a:latin typeface="Times New Roman"/>
                <a:cs typeface="Times New Roman"/>
              </a:rPr>
              <a:t> exocytosis.</a:t>
            </a:r>
            <a:endParaRPr sz="2800">
              <a:latin typeface="Times New Roman"/>
              <a:cs typeface="Times New Roman"/>
            </a:endParaRPr>
          </a:p>
          <a:p>
            <a:pPr marL="469900" marR="5715" indent="-457200" algn="just">
              <a:lnSpc>
                <a:spcPct val="150000"/>
              </a:lnSpc>
              <a:buFont typeface="Arial MT"/>
              <a:buChar char="•"/>
              <a:tabLst>
                <a:tab pos="4699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releases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noradrenaline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into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synaptic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cleft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(NEJ-neuro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effector </a:t>
            </a:r>
            <a:r>
              <a:rPr sz="2800" spc="-5" dirty="0">
                <a:latin typeface="Times New Roman"/>
                <a:cs typeface="Times New Roman"/>
              </a:rPr>
              <a:t> junction).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noradrenaline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binds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to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alpha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receptors</a:t>
            </a:r>
            <a:r>
              <a:rPr sz="2800" dirty="0">
                <a:latin typeface="Times New Roman"/>
                <a:cs typeface="Times New Roman"/>
              </a:rPr>
              <a:t> 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beta</a:t>
            </a:r>
            <a:r>
              <a:rPr sz="2800" spc="6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receptors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present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presynaptic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post synaptic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membrane.</a:t>
            </a:r>
            <a:endParaRPr sz="2800">
              <a:latin typeface="Times New Roman"/>
              <a:cs typeface="Times New Roman"/>
            </a:endParaRPr>
          </a:p>
          <a:p>
            <a:pPr marL="551815" indent="-539750" algn="just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552450" algn="l"/>
              </a:tabLst>
            </a:pPr>
            <a:r>
              <a:rPr sz="2800" spc="-5" dirty="0">
                <a:latin typeface="Times New Roman"/>
                <a:cs typeface="Times New Roman"/>
              </a:rPr>
              <a:t>This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initiates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" dirty="0">
                <a:latin typeface="Times New Roman"/>
                <a:cs typeface="Times New Roman"/>
              </a:rPr>
              <a:t> pharmacological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response.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491" y="20523"/>
            <a:ext cx="24834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METABOLISM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5491" y="383793"/>
            <a:ext cx="11875770" cy="475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350" indent="-287020">
              <a:lnSpc>
                <a:spcPct val="150000"/>
              </a:lnSpc>
              <a:spcBef>
                <a:spcPts val="100"/>
              </a:spcBef>
              <a:buSzPct val="75000"/>
              <a:buFont typeface="Arial MT"/>
              <a:buChar char="•"/>
              <a:tabLst>
                <a:tab pos="358140" algn="l"/>
                <a:tab pos="358775" algn="l"/>
              </a:tabLst>
            </a:pPr>
            <a:r>
              <a:rPr dirty="0"/>
              <a:t>	</a:t>
            </a:r>
            <a:r>
              <a:rPr sz="2400" spc="-5" dirty="0">
                <a:latin typeface="Times New Roman"/>
                <a:cs typeface="Times New Roman"/>
              </a:rPr>
              <a:t>Noradrenaline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metabolized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by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two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main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enzymes-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Catechol-o-methyl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transferase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(COMT)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monoamine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oxidase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(MAO).</a:t>
            </a:r>
            <a:endParaRPr sz="2400">
              <a:latin typeface="Times New Roman"/>
              <a:cs typeface="Times New Roman"/>
            </a:endParaRPr>
          </a:p>
          <a:p>
            <a:pPr marL="355600" marR="6985" indent="-342900">
              <a:lnSpc>
                <a:spcPts val="432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  <a:tab pos="355600" algn="l"/>
                <a:tab pos="1426845" algn="l"/>
                <a:tab pos="1827530" algn="l"/>
                <a:tab pos="2903855" algn="l"/>
                <a:tab pos="3338195" algn="l"/>
                <a:tab pos="3906520" algn="l"/>
                <a:tab pos="5404485" algn="l"/>
                <a:tab pos="6294755" algn="l"/>
                <a:tab pos="6932295" algn="l"/>
                <a:tab pos="7569200" algn="l"/>
                <a:tab pos="8710930" algn="l"/>
                <a:tab pos="9992360" algn="l"/>
                <a:tab pos="10561320" algn="l"/>
              </a:tabLst>
            </a:pPr>
            <a:r>
              <a:rPr sz="2400" spc="-5" dirty="0">
                <a:latin typeface="Times New Roman"/>
                <a:cs typeface="Times New Roman"/>
              </a:rPr>
              <a:t>C</a:t>
            </a:r>
            <a:r>
              <a:rPr sz="2400" spc="-15" dirty="0">
                <a:latin typeface="Times New Roman"/>
                <a:cs typeface="Times New Roman"/>
              </a:rPr>
              <a:t>O</a:t>
            </a:r>
            <a:r>
              <a:rPr sz="2400" spc="-5" dirty="0">
                <a:latin typeface="Times New Roman"/>
                <a:cs typeface="Times New Roman"/>
              </a:rPr>
              <a:t>MT</a:t>
            </a:r>
            <a:r>
              <a:rPr sz="2400" dirty="0">
                <a:latin typeface="Times New Roman"/>
                <a:cs typeface="Times New Roman"/>
              </a:rPr>
              <a:t>	i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	pre</a:t>
            </a:r>
            <a:r>
              <a:rPr sz="2400" spc="-5" dirty="0">
                <a:latin typeface="Times New Roman"/>
                <a:cs typeface="Times New Roman"/>
              </a:rPr>
              <a:t>se</a:t>
            </a:r>
            <a:r>
              <a:rPr sz="2400" spc="-15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	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	the	cir</a:t>
            </a:r>
            <a:r>
              <a:rPr sz="2400" spc="5" dirty="0">
                <a:latin typeface="Times New Roman"/>
                <a:cs typeface="Times New Roman"/>
              </a:rPr>
              <a:t>c</a:t>
            </a:r>
            <a:r>
              <a:rPr sz="2400" spc="-10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lating	blood	and	t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spc="-5" dirty="0">
                <a:latin typeface="Times New Roman"/>
                <a:cs typeface="Times New Roman"/>
              </a:rPr>
              <a:t>is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nzy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	degrades	t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-1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irc</a:t>
            </a:r>
            <a:r>
              <a:rPr sz="2400" spc="-15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1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ing  </a:t>
            </a:r>
            <a:r>
              <a:rPr sz="2400" spc="-5" dirty="0">
                <a:latin typeface="Times New Roman"/>
                <a:cs typeface="Times New Roman"/>
              </a:rPr>
              <a:t>catecholamines.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432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Whereas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MAO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located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adrenergic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neurons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this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degrade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noradrenaline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located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adrenergic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nerves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(outside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vesicles).</a:t>
            </a:r>
            <a:endParaRPr sz="2400">
              <a:latin typeface="Times New Roman"/>
              <a:cs typeface="Times New Roman"/>
            </a:endParaRPr>
          </a:p>
          <a:p>
            <a:pPr marL="355600" marR="5715" indent="-342900">
              <a:lnSpc>
                <a:spcPts val="4320"/>
              </a:lnSpc>
              <a:buFont typeface="Arial MT"/>
              <a:buChar char="•"/>
              <a:tabLst>
                <a:tab pos="354965" algn="l"/>
                <a:tab pos="355600" algn="l"/>
                <a:tab pos="1490345" algn="l"/>
                <a:tab pos="2405380" algn="l"/>
                <a:tab pos="3046730" algn="l"/>
                <a:tab pos="4348480" algn="l"/>
                <a:tab pos="6358890" algn="l"/>
                <a:tab pos="7524750" algn="l"/>
                <a:tab pos="8098155" algn="l"/>
                <a:tab pos="10173970" algn="l"/>
                <a:tab pos="10847705" algn="l"/>
              </a:tabLst>
            </a:pPr>
            <a:r>
              <a:rPr sz="2400" spc="-5" dirty="0">
                <a:latin typeface="Times New Roman"/>
                <a:cs typeface="Times New Roman"/>
              </a:rPr>
              <a:t>C</a:t>
            </a:r>
            <a:r>
              <a:rPr sz="2400" spc="-15" dirty="0">
                <a:latin typeface="Times New Roman"/>
                <a:cs typeface="Times New Roman"/>
              </a:rPr>
              <a:t>O</a:t>
            </a:r>
            <a:r>
              <a:rPr sz="2400" spc="-5" dirty="0">
                <a:latin typeface="Times New Roman"/>
                <a:cs typeface="Times New Roman"/>
              </a:rPr>
              <a:t>M</a:t>
            </a:r>
            <a:r>
              <a:rPr sz="2400" spc="-18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	and	aldehyde	de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ydrage</a:t>
            </a:r>
            <a:r>
              <a:rPr sz="2400" spc="-10" dirty="0">
                <a:latin typeface="Times New Roman"/>
                <a:cs typeface="Times New Roman"/>
              </a:rPr>
              <a:t>n</a:t>
            </a:r>
            <a:r>
              <a:rPr sz="2400" spc="-5" dirty="0">
                <a:latin typeface="Times New Roman"/>
                <a:cs typeface="Times New Roman"/>
              </a:rPr>
              <a:t>ase</a:t>
            </a:r>
            <a:r>
              <a:rPr sz="2400" dirty="0">
                <a:latin typeface="Times New Roman"/>
                <a:cs typeface="Times New Roman"/>
              </a:rPr>
              <a:t>	degra</a:t>
            </a:r>
            <a:r>
              <a:rPr sz="2400" spc="-10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	t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	c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tech</a:t>
            </a:r>
            <a:r>
              <a:rPr sz="2400" spc="-1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ines	i</a:t>
            </a:r>
            <a:r>
              <a:rPr sz="2400" spc="-1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to	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ul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le  </a:t>
            </a:r>
            <a:r>
              <a:rPr sz="2400" spc="-5" dirty="0">
                <a:latin typeface="Times New Roman"/>
                <a:cs typeface="Times New Roman"/>
              </a:rPr>
              <a:t>intermediates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finally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into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vanillyl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mandelic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acid</a:t>
            </a:r>
            <a:r>
              <a:rPr sz="2400" spc="-5" dirty="0">
                <a:latin typeface="Times New Roman"/>
                <a:cs typeface="Times New Roman"/>
              </a:rPr>
              <a:t> (VMA),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which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excreted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through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urine.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9380855" cy="1033144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ct val="143000"/>
              </a:lnSpc>
              <a:spcBef>
                <a:spcPts val="515"/>
              </a:spcBef>
            </a:pPr>
            <a:r>
              <a:rPr sz="2400" spc="-5" dirty="0"/>
              <a:t>Adrenergic</a:t>
            </a:r>
            <a:r>
              <a:rPr sz="2400" spc="-15" dirty="0"/>
              <a:t> </a:t>
            </a:r>
            <a:r>
              <a:rPr sz="2400" spc="-5" dirty="0"/>
              <a:t>receptors-</a:t>
            </a:r>
            <a:r>
              <a:rPr sz="2400" spc="-20" dirty="0"/>
              <a:t> </a:t>
            </a:r>
            <a:r>
              <a:rPr sz="2400" spc="-5" dirty="0"/>
              <a:t>(adrenoceptors)</a:t>
            </a:r>
            <a:r>
              <a:rPr sz="2400" spc="-15" dirty="0"/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are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selective</a:t>
            </a:r>
            <a:r>
              <a:rPr sz="18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for nor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adrenaline</a:t>
            </a:r>
            <a:r>
              <a:rPr sz="18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18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adrenaline. </a:t>
            </a:r>
            <a:r>
              <a:rPr sz="1800" b="0" spc="-4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There</a:t>
            </a:r>
            <a:r>
              <a:rPr sz="18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are 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two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types-</a:t>
            </a:r>
            <a:r>
              <a:rPr sz="18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α-adrenoceptors</a:t>
            </a:r>
            <a:r>
              <a:rPr sz="18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and β-adrenoceptors.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921276"/>
            <a:ext cx="11362690" cy="5848985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1365"/>
              </a:spcBef>
            </a:pPr>
            <a:r>
              <a:rPr sz="1800" dirty="0">
                <a:latin typeface="Times New Roman"/>
                <a:cs typeface="Times New Roman"/>
              </a:rPr>
              <a:t>1).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α-adrenoceptors</a:t>
            </a:r>
            <a:r>
              <a:rPr sz="1800" spc="-5" dirty="0">
                <a:latin typeface="Times New Roman"/>
                <a:cs typeface="Times New Roman"/>
              </a:rPr>
              <a:t>-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They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 divided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into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α1 and α2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subclasses.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3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α1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adrenoceptor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protein coupled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receptor </a:t>
            </a:r>
            <a:r>
              <a:rPr sz="1800" spc="-5" dirty="0">
                <a:latin typeface="Times New Roman"/>
                <a:cs typeface="Times New Roman"/>
              </a:rPr>
              <a:t>(GPCR)</a:t>
            </a:r>
            <a:r>
              <a:rPr sz="1800" dirty="0">
                <a:latin typeface="Times New Roman"/>
                <a:cs typeface="Times New Roman"/>
              </a:rPr>
              <a:t> associated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with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Gq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type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5" dirty="0">
                <a:latin typeface="Times New Roman"/>
                <a:cs typeface="Times New Roman"/>
              </a:rPr>
              <a:t> G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protein.</a:t>
            </a:r>
            <a:endParaRPr sz="1800">
              <a:latin typeface="Times New Roman"/>
              <a:cs typeface="Times New Roman"/>
            </a:endParaRPr>
          </a:p>
          <a:p>
            <a:pPr marL="352425" indent="-34036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2425" algn="l"/>
                <a:tab pos="353060" algn="l"/>
              </a:tabLst>
            </a:pPr>
            <a:r>
              <a:rPr sz="1800" spc="-5" dirty="0">
                <a:latin typeface="Times New Roman"/>
                <a:cs typeface="Times New Roman"/>
              </a:rPr>
              <a:t>When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adrenaline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binds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this</a:t>
            </a:r>
            <a:r>
              <a:rPr sz="1800" spc="-10" dirty="0">
                <a:latin typeface="Times New Roman"/>
                <a:cs typeface="Times New Roman"/>
              </a:rPr>
              <a:t> receptor, </a:t>
            </a:r>
            <a:r>
              <a:rPr sz="1800" spc="-5" dirty="0">
                <a:latin typeface="Times New Roman"/>
                <a:cs typeface="Times New Roman"/>
              </a:rPr>
              <a:t>GDP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converted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 </a:t>
            </a:r>
            <a:r>
              <a:rPr sz="1800" spc="-60" dirty="0">
                <a:latin typeface="Times New Roman"/>
                <a:cs typeface="Times New Roman"/>
              </a:rPr>
              <a:t>GTP.</a:t>
            </a:r>
            <a:endParaRPr sz="1800">
              <a:latin typeface="Times New Roman"/>
              <a:cs typeface="Times New Roman"/>
            </a:endParaRPr>
          </a:p>
          <a:p>
            <a:pPr marL="352425" indent="-340360">
              <a:lnSpc>
                <a:spcPct val="100000"/>
              </a:lnSpc>
              <a:spcBef>
                <a:spcPts val="1085"/>
              </a:spcBef>
              <a:buFont typeface="Arial MT"/>
              <a:buChar char="•"/>
              <a:tabLst>
                <a:tab pos="352425" algn="l"/>
                <a:tab pos="353060" algn="l"/>
              </a:tabLst>
            </a:pP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5" dirty="0">
                <a:latin typeface="Times New Roman"/>
                <a:cs typeface="Times New Roman"/>
              </a:rPr>
              <a:t> -GTP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complex binds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membrane </a:t>
            </a:r>
            <a:r>
              <a:rPr sz="1800" dirty="0">
                <a:latin typeface="Times New Roman"/>
                <a:cs typeface="Times New Roman"/>
              </a:rPr>
              <a:t>bound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phospho lipase-C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(PLC).</a:t>
            </a:r>
            <a:endParaRPr sz="1800">
              <a:latin typeface="Times New Roman"/>
              <a:cs typeface="Times New Roman"/>
            </a:endParaRPr>
          </a:p>
          <a:p>
            <a:pPr marL="299085" marR="242570" indent="-287020">
              <a:lnSpc>
                <a:spcPct val="15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/>
                <a:cs typeface="Times New Roman"/>
              </a:rPr>
              <a:t>The activated PLC converts </a:t>
            </a:r>
            <a:r>
              <a:rPr sz="1800" spc="-5" dirty="0">
                <a:latin typeface="Times New Roman"/>
                <a:cs typeface="Times New Roman"/>
              </a:rPr>
              <a:t>membrane </a:t>
            </a:r>
            <a:r>
              <a:rPr sz="1800" dirty="0">
                <a:latin typeface="Times New Roman"/>
                <a:cs typeface="Times New Roman"/>
              </a:rPr>
              <a:t>phospholipids phosphatidylinositol-4,5bisphosphate </a:t>
            </a:r>
            <a:r>
              <a:rPr sz="1800" spc="-5" dirty="0">
                <a:latin typeface="Times New Roman"/>
                <a:cs typeface="Times New Roman"/>
              </a:rPr>
              <a:t>(PIP2) </a:t>
            </a:r>
            <a:r>
              <a:rPr sz="1800" dirty="0">
                <a:latin typeface="Times New Roman"/>
                <a:cs typeface="Times New Roman"/>
              </a:rPr>
              <a:t>into inositol-1,4,5-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triphosphate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(IP3) and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diacylglycerol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(DAG).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DAG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remains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5" dirty="0">
                <a:latin typeface="Times New Roman"/>
                <a:cs typeface="Times New Roman"/>
              </a:rPr>
              <a:t> membrane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 activates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protein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kinase C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(PKC).</a:t>
            </a:r>
            <a:endParaRPr sz="1800">
              <a:latin typeface="Times New Roman"/>
              <a:cs typeface="Times New Roman"/>
            </a:endParaRPr>
          </a:p>
          <a:p>
            <a:pPr marL="352425" indent="-34036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2425" algn="l"/>
                <a:tab pos="353060" algn="l"/>
              </a:tabLst>
            </a:pP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activated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PKC </a:t>
            </a:r>
            <a:r>
              <a:rPr sz="1800" dirty="0">
                <a:latin typeface="Times New Roman"/>
                <a:cs typeface="Times New Roman"/>
              </a:rPr>
              <a:t>phosphorylates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several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cellular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proteins.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IP3 </a:t>
            </a:r>
            <a:r>
              <a:rPr sz="1800" dirty="0">
                <a:latin typeface="Times New Roman"/>
                <a:cs typeface="Times New Roman"/>
              </a:rPr>
              <a:t>stimulates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release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calcium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from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ER into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cytosol.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released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calcium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ions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responsible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action.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calcium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ions bound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calmodulin protein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(CaM). Ca2+-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CaM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complex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activates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MLCK</a:t>
            </a:r>
            <a:r>
              <a:rPr sz="1800" dirty="0">
                <a:latin typeface="Times New Roman"/>
                <a:cs typeface="Times New Roman"/>
              </a:rPr>
              <a:t> (Myosin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light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chain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kinase).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activated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MLCK</a:t>
            </a:r>
            <a:r>
              <a:rPr sz="1800" dirty="0">
                <a:latin typeface="Times New Roman"/>
                <a:cs typeface="Times New Roman"/>
              </a:rPr>
              <a:t> causes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phosphorylation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myosin-LC.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myosin-LC-P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causes</a:t>
            </a:r>
            <a:r>
              <a:rPr sz="1800" spc="-5" dirty="0">
                <a:latin typeface="Times New Roman"/>
                <a:cs typeface="Times New Roman"/>
              </a:rPr>
              <a:t> smooth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 </a:t>
            </a:r>
            <a:r>
              <a:rPr sz="1800" dirty="0">
                <a:latin typeface="Times New Roman"/>
                <a:cs typeface="Times New Roman"/>
              </a:rPr>
              <a:t>contraction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11901170" cy="91059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229"/>
              </a:spcBef>
            </a:pPr>
            <a:r>
              <a:rPr sz="2000" spc="-5" dirty="0"/>
              <a:t>Important</a:t>
            </a:r>
            <a:r>
              <a:rPr sz="2000" spc="-25" dirty="0"/>
              <a:t> </a:t>
            </a:r>
            <a:r>
              <a:rPr sz="2000" dirty="0"/>
              <a:t>locations</a:t>
            </a:r>
            <a:r>
              <a:rPr sz="2000" spc="-25" dirty="0"/>
              <a:t> </a:t>
            </a:r>
            <a:r>
              <a:rPr sz="2000" dirty="0"/>
              <a:t>of</a:t>
            </a:r>
            <a:r>
              <a:rPr sz="2000" spc="5" dirty="0"/>
              <a:t> </a:t>
            </a:r>
            <a:r>
              <a:rPr sz="2000" spc="-5" dirty="0"/>
              <a:t>α1</a:t>
            </a:r>
            <a:r>
              <a:rPr sz="2000" spc="15" dirty="0"/>
              <a:t> </a:t>
            </a:r>
            <a:r>
              <a:rPr sz="2000" spc="-5" dirty="0"/>
              <a:t>adrenoceptors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8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Vascular</a:t>
            </a:r>
            <a:r>
              <a:rPr sz="1800" b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smooth</a:t>
            </a:r>
            <a:r>
              <a:rPr sz="1800" b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muscles,</a:t>
            </a:r>
            <a:r>
              <a:rPr sz="1800" b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genitourinary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smooth</a:t>
            </a:r>
            <a:r>
              <a:rPr sz="1800" b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muscle,</a:t>
            </a:r>
            <a:r>
              <a:rPr sz="18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radial 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muscle,</a:t>
            </a:r>
            <a:r>
              <a:rPr sz="18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intestinal </a:t>
            </a:r>
            <a:r>
              <a:rPr sz="1800" b="0" spc="-4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smooth</a:t>
            </a:r>
            <a:r>
              <a:rPr sz="18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muscle,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heart and liver</a:t>
            </a:r>
            <a:r>
              <a:rPr sz="18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(Except intestine</a:t>
            </a:r>
            <a:r>
              <a:rPr sz="18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all actions</a:t>
            </a:r>
            <a:r>
              <a:rPr sz="18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are excitatory).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845566"/>
            <a:ext cx="11703050" cy="3729354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1180"/>
              </a:spcBef>
              <a:buSzPct val="94444"/>
              <a:buAutoNum type="alphaLcParenR"/>
              <a:tabLst>
                <a:tab pos="191135" algn="l"/>
              </a:tabLst>
            </a:pPr>
            <a:r>
              <a:rPr sz="1800" spc="-30" dirty="0">
                <a:latin typeface="Times New Roman"/>
                <a:cs typeface="Times New Roman"/>
              </a:rPr>
              <a:t>Vascular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smooth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muscles-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Vasoconstriction</a:t>
            </a:r>
            <a:r>
              <a:rPr sz="1800" spc="-5" dirty="0">
                <a:latin typeface="Times New Roman"/>
                <a:cs typeface="Times New Roman"/>
              </a:rPr>
              <a:t> (MOA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above).</a:t>
            </a:r>
            <a:endParaRPr sz="1800">
              <a:latin typeface="Times New Roman"/>
              <a:cs typeface="Times New Roman"/>
            </a:endParaRPr>
          </a:p>
          <a:p>
            <a:pPr marL="259715" indent="-247650">
              <a:lnSpc>
                <a:spcPct val="100000"/>
              </a:lnSpc>
              <a:spcBef>
                <a:spcPts val="1080"/>
              </a:spcBef>
              <a:buSzPct val="94444"/>
              <a:buAutoNum type="alphaLcParenR"/>
              <a:tabLst>
                <a:tab pos="260350" algn="l"/>
              </a:tabLst>
            </a:pPr>
            <a:r>
              <a:rPr sz="1800" dirty="0">
                <a:latin typeface="Times New Roman"/>
                <a:cs typeface="Times New Roman"/>
              </a:rPr>
              <a:t>Genitourinary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smooth</a:t>
            </a:r>
            <a:r>
              <a:rPr sz="1800" dirty="0">
                <a:latin typeface="Times New Roman"/>
                <a:cs typeface="Times New Roman"/>
              </a:rPr>
              <a:t> muscles- Contractions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(MOA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as</a:t>
            </a:r>
            <a:r>
              <a:rPr sz="1800" dirty="0">
                <a:latin typeface="Times New Roman"/>
                <a:cs typeface="Times New Roman"/>
              </a:rPr>
              <a:t> above).</a:t>
            </a:r>
            <a:endParaRPr sz="180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80"/>
              </a:spcBef>
              <a:buSzPct val="94444"/>
              <a:buAutoNum type="alphaLcParenR"/>
              <a:tabLst>
                <a:tab pos="191135" algn="l"/>
              </a:tabLst>
            </a:pPr>
            <a:r>
              <a:rPr sz="1800" dirty="0">
                <a:latin typeface="Times New Roman"/>
                <a:cs typeface="Times New Roman"/>
              </a:rPr>
              <a:t>Radial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muscle-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Contraction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–mydriasis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(MOA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as</a:t>
            </a:r>
            <a:r>
              <a:rPr sz="1800" dirty="0">
                <a:latin typeface="Times New Roman"/>
                <a:cs typeface="Times New Roman"/>
              </a:rPr>
              <a:t> above).</a:t>
            </a:r>
            <a:endParaRPr sz="1800">
              <a:latin typeface="Times New Roman"/>
              <a:cs typeface="Times New Roman"/>
            </a:endParaRPr>
          </a:p>
          <a:p>
            <a:pPr marL="12700" marR="681990">
              <a:lnSpc>
                <a:spcPct val="150000"/>
              </a:lnSpc>
              <a:buSzPct val="94444"/>
              <a:buAutoNum type="alphaLcParenR"/>
              <a:tabLst>
                <a:tab pos="260350" algn="l"/>
              </a:tabLst>
            </a:pPr>
            <a:r>
              <a:rPr sz="1800" dirty="0">
                <a:latin typeface="Times New Roman"/>
                <a:cs typeface="Times New Roman"/>
              </a:rPr>
              <a:t>Heart-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Increases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rate and force of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heart contraction.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MOA-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calcium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ions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bind to the troponin,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this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leads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 the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interaction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actin-myosin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causing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heart </a:t>
            </a:r>
            <a:r>
              <a:rPr sz="1800" spc="-5" dirty="0">
                <a:latin typeface="Times New Roman"/>
                <a:cs typeface="Times New Roman"/>
              </a:rPr>
              <a:t>muscle</a:t>
            </a:r>
            <a:r>
              <a:rPr sz="1800" dirty="0">
                <a:latin typeface="Times New Roman"/>
                <a:cs typeface="Times New Roman"/>
              </a:rPr>
              <a:t> contraction.</a:t>
            </a:r>
            <a:endParaRPr sz="1800">
              <a:latin typeface="Times New Roman"/>
              <a:cs typeface="Times New Roman"/>
            </a:endParaRPr>
          </a:p>
          <a:p>
            <a:pPr marL="304800" indent="-236854">
              <a:lnSpc>
                <a:spcPct val="100000"/>
              </a:lnSpc>
              <a:spcBef>
                <a:spcPts val="1080"/>
              </a:spcBef>
              <a:buSzPct val="94444"/>
              <a:buAutoNum type="alphaLcParenR"/>
              <a:tabLst>
                <a:tab pos="305435" algn="l"/>
              </a:tabLst>
            </a:pPr>
            <a:r>
              <a:rPr sz="1800" spc="-5" dirty="0">
                <a:latin typeface="Times New Roman"/>
                <a:cs typeface="Times New Roman"/>
              </a:rPr>
              <a:t>Liver-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Increases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glycogenolysis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gluconeogenesis.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MOA-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DAG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causes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activation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PKC.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activated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PKC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causes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Times New Roman"/>
                <a:cs typeface="Times New Roman"/>
              </a:rPr>
              <a:t>phosphorylation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enzymes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needed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 glycogenolysis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 gluconeogenesis.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  <a:buSzPct val="94444"/>
              <a:buAutoNum type="alphaLcParenR" startAt="6"/>
              <a:tabLst>
                <a:tab pos="222250" algn="l"/>
              </a:tabLst>
            </a:pPr>
            <a:r>
              <a:rPr sz="1800" dirty="0">
                <a:latin typeface="Times New Roman"/>
                <a:cs typeface="Times New Roman"/>
              </a:rPr>
              <a:t>Intestinal </a:t>
            </a:r>
            <a:r>
              <a:rPr sz="1800" spc="-5" dirty="0">
                <a:latin typeface="Times New Roman"/>
                <a:cs typeface="Times New Roman"/>
              </a:rPr>
              <a:t>muscles- </a:t>
            </a:r>
            <a:r>
              <a:rPr sz="1800" dirty="0">
                <a:latin typeface="Times New Roman"/>
                <a:cs typeface="Times New Roman"/>
              </a:rPr>
              <a:t>Relaxation. The activated protein </a:t>
            </a:r>
            <a:r>
              <a:rPr sz="1800" spc="-5" dirty="0">
                <a:latin typeface="Times New Roman"/>
                <a:cs typeface="Times New Roman"/>
              </a:rPr>
              <a:t>kinase </a:t>
            </a:r>
            <a:r>
              <a:rPr sz="1800" dirty="0">
                <a:latin typeface="Times New Roman"/>
                <a:cs typeface="Times New Roman"/>
              </a:rPr>
              <a:t>causes phosphorylation of cellular proteins. </a:t>
            </a:r>
            <a:r>
              <a:rPr sz="1800" spc="-5" dirty="0">
                <a:latin typeface="Times New Roman"/>
                <a:cs typeface="Times New Roman"/>
              </a:rPr>
              <a:t>For </a:t>
            </a:r>
            <a:r>
              <a:rPr sz="1800" dirty="0">
                <a:latin typeface="Times New Roman"/>
                <a:cs typeface="Times New Roman"/>
              </a:rPr>
              <a:t>eg </a:t>
            </a:r>
            <a:r>
              <a:rPr sz="1800" spc="-5" dirty="0">
                <a:latin typeface="Times New Roman"/>
                <a:cs typeface="Times New Roman"/>
              </a:rPr>
              <a:t>K+ </a:t>
            </a:r>
            <a:r>
              <a:rPr sz="1800" dirty="0">
                <a:latin typeface="Times New Roman"/>
                <a:cs typeface="Times New Roman"/>
              </a:rPr>
              <a:t>channel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activation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leads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efflux</a:t>
            </a:r>
            <a:r>
              <a:rPr sz="1800" dirty="0">
                <a:latin typeface="Times New Roman"/>
                <a:cs typeface="Times New Roman"/>
              </a:rPr>
              <a:t> of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K+</a:t>
            </a:r>
            <a:r>
              <a:rPr sz="1800" dirty="0">
                <a:latin typeface="Times New Roman"/>
                <a:cs typeface="Times New Roman"/>
              </a:rPr>
              <a:t> ions leading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hyperpolarization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(IPSP).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IPSP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also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due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inactivation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calcium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channels.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80787"/>
            <a:ext cx="12192000" cy="2077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57683"/>
            <a:ext cx="11352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α2</a:t>
            </a:r>
            <a:r>
              <a:rPr spc="5" dirty="0"/>
              <a:t> </a:t>
            </a:r>
            <a:r>
              <a:rPr spc="-5" dirty="0"/>
              <a:t>adrenoceptor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b="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is</a:t>
            </a:r>
            <a:r>
              <a:rPr sz="22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22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G</a:t>
            </a:r>
            <a:r>
              <a:rPr sz="22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protein </a:t>
            </a:r>
            <a:r>
              <a:rPr sz="2200" b="0" dirty="0">
                <a:solidFill>
                  <a:srgbClr val="000000"/>
                </a:solidFill>
                <a:latin typeface="Times New Roman"/>
                <a:cs typeface="Times New Roman"/>
              </a:rPr>
              <a:t>coupled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receptor</a:t>
            </a:r>
            <a:r>
              <a:rPr sz="2200" b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(GPCR)</a:t>
            </a:r>
            <a:r>
              <a:rPr sz="22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associated</a:t>
            </a:r>
            <a:r>
              <a:rPr sz="22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with Gi</a:t>
            </a:r>
            <a:r>
              <a:rPr sz="2200" b="0" dirty="0">
                <a:solidFill>
                  <a:srgbClr val="000000"/>
                </a:solidFill>
                <a:latin typeface="Times New Roman"/>
                <a:cs typeface="Times New Roman"/>
              </a:rPr>
              <a:t> type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of</a:t>
            </a:r>
            <a:r>
              <a:rPr sz="22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G</a:t>
            </a:r>
            <a:r>
              <a:rPr sz="2200" b="0" dirty="0">
                <a:solidFill>
                  <a:srgbClr val="000000"/>
                </a:solidFill>
                <a:latin typeface="Times New Roman"/>
                <a:cs typeface="Times New Roman"/>
              </a:rPr>
              <a:t> protein.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600811"/>
            <a:ext cx="11492230" cy="581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16205" indent="-342900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300" dirty="0">
                <a:latin typeface="Times New Roman"/>
                <a:cs typeface="Times New Roman"/>
              </a:rPr>
              <a:t>When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adrenaline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binds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to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this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receptor,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GDP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converted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to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65" dirty="0">
                <a:latin typeface="Times New Roman"/>
                <a:cs typeface="Times New Roman"/>
              </a:rPr>
              <a:t>GTP,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αβγ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subunits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G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protein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gets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detached.</a:t>
            </a:r>
            <a:endParaRPr sz="2300">
              <a:latin typeface="Times New Roman"/>
              <a:cs typeface="Times New Roman"/>
            </a:endParaRPr>
          </a:p>
          <a:p>
            <a:pPr marL="422275" indent="-410209">
              <a:lnSpc>
                <a:spcPct val="100000"/>
              </a:lnSpc>
              <a:spcBef>
                <a:spcPts val="138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α-GTP</a:t>
            </a:r>
            <a:r>
              <a:rPr sz="2300" spc="-1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complex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binds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to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membrane</a:t>
            </a:r>
            <a:r>
              <a:rPr sz="2300" spc="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bound adenylyl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cyclase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(AC).</a:t>
            </a:r>
            <a:endParaRPr sz="23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dirty="0"/>
              <a:t>	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inhibited</a:t>
            </a:r>
            <a:r>
              <a:rPr sz="2300" spc="-114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AC</a:t>
            </a:r>
            <a:r>
              <a:rPr sz="2300" spc="-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decreases</a:t>
            </a:r>
            <a:r>
              <a:rPr sz="2300" spc="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5" dirty="0">
                <a:latin typeface="Times New Roman"/>
                <a:cs typeface="Times New Roman"/>
              </a:rPr>
              <a:t> formation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spc="-50" dirty="0">
                <a:latin typeface="Times New Roman"/>
                <a:cs typeface="Times New Roman"/>
              </a:rPr>
              <a:t>cAMP.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α-GTP</a:t>
            </a:r>
            <a:r>
              <a:rPr sz="2300" spc="-1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complex</a:t>
            </a:r>
            <a:r>
              <a:rPr sz="2300" spc="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also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activates</a:t>
            </a:r>
            <a:r>
              <a:rPr sz="2300" spc="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 K+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channel.</a:t>
            </a: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3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This</a:t>
            </a:r>
            <a:r>
              <a:rPr sz="2300" dirty="0">
                <a:latin typeface="Times New Roman"/>
                <a:cs typeface="Times New Roman"/>
              </a:rPr>
              <a:t> increases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removal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K+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ions from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cell</a:t>
            </a:r>
            <a:r>
              <a:rPr sz="2300" dirty="0">
                <a:latin typeface="Times New Roman"/>
                <a:cs typeface="Times New Roman"/>
              </a:rPr>
              <a:t> to outside.</a:t>
            </a: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3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This</a:t>
            </a:r>
            <a:r>
              <a:rPr sz="2300" dirty="0">
                <a:latin typeface="Times New Roman"/>
                <a:cs typeface="Times New Roman"/>
              </a:rPr>
              <a:t> decreases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potential</a:t>
            </a:r>
            <a:r>
              <a:rPr sz="2300" dirty="0">
                <a:latin typeface="Times New Roman"/>
                <a:cs typeface="Times New Roman"/>
              </a:rPr>
              <a:t> inside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 </a:t>
            </a:r>
            <a:r>
              <a:rPr sz="2300" spc="-5" dirty="0">
                <a:latin typeface="Times New Roman"/>
                <a:cs typeface="Times New Roman"/>
              </a:rPr>
              <a:t>cell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(hyperpolarization).</a:t>
            </a: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3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300" dirty="0">
                <a:latin typeface="Times New Roman"/>
                <a:cs typeface="Times New Roman"/>
              </a:rPr>
              <a:t>The α-GTP</a:t>
            </a:r>
            <a:r>
              <a:rPr sz="2300" spc="-1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complex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also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inactivates</a:t>
            </a:r>
            <a:r>
              <a:rPr sz="2300" spc="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Ca2+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channels.</a:t>
            </a: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3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This</a:t>
            </a:r>
            <a:r>
              <a:rPr sz="2300" dirty="0">
                <a:latin typeface="Times New Roman"/>
                <a:cs typeface="Times New Roman"/>
              </a:rPr>
              <a:t> decreases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influx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 Ca2+ </a:t>
            </a:r>
            <a:r>
              <a:rPr sz="2300" spc="-5" dirty="0">
                <a:latin typeface="Times New Roman"/>
                <a:cs typeface="Times New Roman"/>
              </a:rPr>
              <a:t>ions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into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cell.</a:t>
            </a:r>
            <a:endParaRPr sz="2300">
              <a:latin typeface="Times New Roman"/>
              <a:cs typeface="Times New Roman"/>
            </a:endParaRPr>
          </a:p>
          <a:p>
            <a:pPr marL="355600" marR="121920" indent="-342900">
              <a:lnSpc>
                <a:spcPct val="15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This</a:t>
            </a:r>
            <a:r>
              <a:rPr sz="2300" dirty="0">
                <a:latin typeface="Times New Roman"/>
                <a:cs typeface="Times New Roman"/>
              </a:rPr>
              <a:t> also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decreases</a:t>
            </a:r>
            <a:r>
              <a:rPr sz="2300" spc="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 </a:t>
            </a:r>
            <a:r>
              <a:rPr sz="2300" spc="-5" dirty="0">
                <a:latin typeface="Times New Roman"/>
                <a:cs typeface="Times New Roman"/>
              </a:rPr>
              <a:t>potential </a:t>
            </a:r>
            <a:r>
              <a:rPr sz="2300" dirty="0">
                <a:latin typeface="Times New Roman"/>
                <a:cs typeface="Times New Roman"/>
              </a:rPr>
              <a:t>within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cell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causing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hyperpolarization.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Hence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5" dirty="0">
                <a:latin typeface="Times New Roman"/>
                <a:cs typeface="Times New Roman"/>
              </a:rPr>
              <a:t> action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is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inhibition.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Important</a:t>
            </a:r>
            <a:r>
              <a:rPr dirty="0"/>
              <a:t> locations</a:t>
            </a:r>
            <a:r>
              <a:rPr spc="-35" dirty="0"/>
              <a:t> </a:t>
            </a:r>
            <a:r>
              <a:rPr spc="-5" dirty="0"/>
              <a:t>of</a:t>
            </a:r>
            <a:r>
              <a:rPr dirty="0"/>
              <a:t> </a:t>
            </a:r>
            <a:r>
              <a:rPr spc="5" dirty="0"/>
              <a:t>α2</a:t>
            </a:r>
            <a:r>
              <a:rPr spc="-5" dirty="0"/>
              <a:t> </a:t>
            </a:r>
            <a:r>
              <a:rPr spc="-10" dirty="0"/>
              <a:t>adrenoceptors</a:t>
            </a:r>
            <a:r>
              <a:rPr sz="1800" b="0" spc="-10" dirty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383793"/>
            <a:ext cx="1143698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Pancreatic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cells,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platelets,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nerve,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vascular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smooth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muscles.</a:t>
            </a:r>
            <a:r>
              <a:rPr sz="2400" dirty="0">
                <a:latin typeface="Times New Roman"/>
                <a:cs typeface="Times New Roman"/>
              </a:rPr>
              <a:t> (all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actions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 inhibitory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except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vascular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smooth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muscle).</a:t>
            </a:r>
            <a:endParaRPr sz="2400">
              <a:latin typeface="Times New Roman"/>
              <a:cs typeface="Times New Roman"/>
            </a:endParaRPr>
          </a:p>
          <a:p>
            <a:pPr marL="88265" marR="5322570">
              <a:lnSpc>
                <a:spcPts val="4320"/>
              </a:lnSpc>
              <a:spcBef>
                <a:spcPts val="380"/>
              </a:spcBef>
            </a:pPr>
            <a:r>
              <a:rPr sz="2400" dirty="0">
                <a:latin typeface="Times New Roman"/>
                <a:cs typeface="Times New Roman"/>
              </a:rPr>
              <a:t>a)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Pancreatic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cells-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Decreases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insulin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secretion.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b)Plat</a:t>
            </a:r>
            <a:r>
              <a:rPr sz="2400" spc="5" dirty="0">
                <a:latin typeface="Times New Roman"/>
                <a:cs typeface="Times New Roman"/>
              </a:rPr>
              <a:t>e</a:t>
            </a:r>
            <a:r>
              <a:rPr sz="2400" spc="-5" dirty="0">
                <a:latin typeface="Times New Roman"/>
                <a:cs typeface="Times New Roman"/>
              </a:rPr>
              <a:t>let</a:t>
            </a:r>
            <a:r>
              <a:rPr sz="2400" spc="5" dirty="0">
                <a:latin typeface="Times New Roman"/>
                <a:cs typeface="Times New Roman"/>
              </a:rPr>
              <a:t>s</a:t>
            </a:r>
            <a:r>
              <a:rPr sz="2400" spc="-5" dirty="0">
                <a:latin typeface="Times New Roman"/>
                <a:cs typeface="Times New Roman"/>
              </a:rPr>
              <a:t>-</a:t>
            </a:r>
            <a:r>
              <a:rPr sz="2400" spc="-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Aggrega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ion.</a:t>
            </a:r>
            <a:endParaRPr sz="2400">
              <a:latin typeface="Times New Roman"/>
              <a:cs typeface="Times New Roman"/>
            </a:endParaRPr>
          </a:p>
          <a:p>
            <a:pPr marL="325755" indent="-238125">
              <a:lnSpc>
                <a:spcPct val="100000"/>
              </a:lnSpc>
              <a:spcBef>
                <a:spcPts val="1060"/>
              </a:spcBef>
              <a:buSzPct val="95833"/>
              <a:buAutoNum type="alphaLcParenR" startAt="3"/>
              <a:tabLst>
                <a:tab pos="326390" algn="l"/>
              </a:tabLst>
            </a:pPr>
            <a:r>
              <a:rPr sz="2400" dirty="0">
                <a:latin typeface="Times New Roman"/>
                <a:cs typeface="Times New Roman"/>
              </a:rPr>
              <a:t>Nerve-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Function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auto-receptors,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neuronal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inhibition.</a:t>
            </a:r>
            <a:endParaRPr sz="2400">
              <a:latin typeface="Times New Roman"/>
              <a:cs typeface="Times New Roman"/>
            </a:endParaRPr>
          </a:p>
          <a:p>
            <a:pPr marL="267335" indent="-255270">
              <a:lnSpc>
                <a:spcPct val="100000"/>
              </a:lnSpc>
              <a:spcBef>
                <a:spcPts val="1440"/>
              </a:spcBef>
              <a:buSzPct val="95833"/>
              <a:buAutoNum type="alphaLcParenR" startAt="3"/>
              <a:tabLst>
                <a:tab pos="267970" algn="l"/>
              </a:tabLst>
            </a:pPr>
            <a:r>
              <a:rPr sz="2400" spc="-35" dirty="0">
                <a:latin typeface="Times New Roman"/>
                <a:cs typeface="Times New Roman"/>
              </a:rPr>
              <a:t>Vascular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smooth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muscle-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Vasoconstriction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(both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α1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α2 </a:t>
            </a:r>
            <a:r>
              <a:rPr sz="2400" dirty="0">
                <a:latin typeface="Times New Roman"/>
                <a:cs typeface="Times New Roman"/>
              </a:rPr>
              <a:t>causes vasoconstriction)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" y="157683"/>
            <a:ext cx="2497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β-a</a:t>
            </a:r>
            <a:r>
              <a:rPr dirty="0"/>
              <a:t>d</a:t>
            </a:r>
            <a:r>
              <a:rPr spc="-60" dirty="0"/>
              <a:t>r</a:t>
            </a:r>
            <a:r>
              <a:rPr spc="-5" dirty="0"/>
              <a:t>enoc</a:t>
            </a:r>
            <a:r>
              <a:rPr spc="-20" dirty="0"/>
              <a:t>e</a:t>
            </a:r>
            <a:r>
              <a:rPr spc="-5" dirty="0"/>
              <a:t>pt</a:t>
            </a:r>
            <a:r>
              <a:rPr spc="5" dirty="0"/>
              <a:t>o</a:t>
            </a:r>
            <a:r>
              <a:rPr spc="-5" dirty="0"/>
              <a:t>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16966"/>
            <a:ext cx="12020550" cy="53759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latin typeface="Times New Roman"/>
                <a:cs typeface="Times New Roman"/>
              </a:rPr>
              <a:t>These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divided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into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three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types-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β1,</a:t>
            </a:r>
            <a:r>
              <a:rPr sz="1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β2</a:t>
            </a:r>
            <a:r>
              <a:rPr sz="1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sz="18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β3</a:t>
            </a:r>
            <a:r>
              <a:rPr sz="180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78740">
              <a:lnSpc>
                <a:spcPct val="150000"/>
              </a:lnSpc>
            </a:pPr>
            <a:r>
              <a:rPr sz="1800" spc="-5" dirty="0">
                <a:latin typeface="Times New Roman"/>
                <a:cs typeface="Times New Roman"/>
              </a:rPr>
              <a:t>All </a:t>
            </a:r>
            <a:r>
              <a:rPr sz="1800" dirty="0">
                <a:latin typeface="Times New Roman"/>
                <a:cs typeface="Times New Roman"/>
              </a:rPr>
              <a:t>three belongs to </a:t>
            </a:r>
            <a:r>
              <a:rPr sz="1800" spc="-5" dirty="0">
                <a:latin typeface="Times New Roman"/>
                <a:cs typeface="Times New Roman"/>
              </a:rPr>
              <a:t>stimulatory (Gs) </a:t>
            </a:r>
            <a:r>
              <a:rPr sz="1800" spc="5" dirty="0">
                <a:latin typeface="Times New Roman"/>
                <a:cs typeface="Times New Roman"/>
              </a:rPr>
              <a:t>type </a:t>
            </a:r>
            <a:r>
              <a:rPr sz="1800" dirty="0">
                <a:latin typeface="Times New Roman"/>
                <a:cs typeface="Times New Roman"/>
              </a:rPr>
              <a:t>of G protein coupled receptors.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β-adrenoceptor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a </a:t>
            </a:r>
            <a:r>
              <a:rPr sz="1800" spc="-5" dirty="0">
                <a:latin typeface="Times New Roman"/>
                <a:cs typeface="Times New Roman"/>
              </a:rPr>
              <a:t>G </a:t>
            </a:r>
            <a:r>
              <a:rPr sz="1800" dirty="0">
                <a:latin typeface="Times New Roman"/>
                <a:cs typeface="Times New Roman"/>
              </a:rPr>
              <a:t>protein coupled receptor (GPCR)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associated </a:t>
            </a:r>
            <a:r>
              <a:rPr sz="1800" spc="-5" dirty="0">
                <a:latin typeface="Times New Roman"/>
                <a:cs typeface="Times New Roman"/>
              </a:rPr>
              <a:t>with Gs </a:t>
            </a:r>
            <a:r>
              <a:rPr sz="1800" spc="5" dirty="0">
                <a:latin typeface="Times New Roman"/>
                <a:cs typeface="Times New Roman"/>
              </a:rPr>
              <a:t>type </a:t>
            </a:r>
            <a:r>
              <a:rPr sz="1800" dirty="0">
                <a:latin typeface="Times New Roman"/>
                <a:cs typeface="Times New Roman"/>
              </a:rPr>
              <a:t>of G protein. </a:t>
            </a:r>
            <a:r>
              <a:rPr sz="1800" spc="-5" dirty="0">
                <a:latin typeface="Times New Roman"/>
                <a:cs typeface="Times New Roman"/>
              </a:rPr>
              <a:t>When </a:t>
            </a:r>
            <a:r>
              <a:rPr sz="1800" dirty="0">
                <a:latin typeface="Times New Roman"/>
                <a:cs typeface="Times New Roman"/>
              </a:rPr>
              <a:t>adrenaline binds to this </a:t>
            </a:r>
            <a:r>
              <a:rPr sz="1800" spc="-10" dirty="0">
                <a:latin typeface="Times New Roman"/>
                <a:cs typeface="Times New Roman"/>
              </a:rPr>
              <a:t>receptor, </a:t>
            </a:r>
            <a:r>
              <a:rPr sz="1800" spc="-5" dirty="0">
                <a:latin typeface="Times New Roman"/>
                <a:cs typeface="Times New Roman"/>
              </a:rPr>
              <a:t>GDP </a:t>
            </a:r>
            <a:r>
              <a:rPr sz="1800" dirty="0">
                <a:latin typeface="Times New Roman"/>
                <a:cs typeface="Times New Roman"/>
              </a:rPr>
              <a:t>converted to </a:t>
            </a:r>
            <a:r>
              <a:rPr sz="1800" spc="-55" dirty="0">
                <a:latin typeface="Times New Roman"/>
                <a:cs typeface="Times New Roman"/>
              </a:rPr>
              <a:t>GTP, </a:t>
            </a:r>
            <a:r>
              <a:rPr sz="1800" dirty="0">
                <a:latin typeface="Times New Roman"/>
                <a:cs typeface="Times New Roman"/>
              </a:rPr>
              <a:t>αβγ </a:t>
            </a:r>
            <a:r>
              <a:rPr sz="1800" spc="-5" dirty="0">
                <a:latin typeface="Times New Roman"/>
                <a:cs typeface="Times New Roman"/>
              </a:rPr>
              <a:t>subunits </a:t>
            </a:r>
            <a:r>
              <a:rPr sz="1800" dirty="0">
                <a:latin typeface="Times New Roman"/>
                <a:cs typeface="Times New Roman"/>
              </a:rPr>
              <a:t>of G protein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gets detached. The α-GTP </a:t>
            </a:r>
            <a:r>
              <a:rPr sz="1800" spc="-5" dirty="0">
                <a:latin typeface="Times New Roman"/>
                <a:cs typeface="Times New Roman"/>
              </a:rPr>
              <a:t>complex </a:t>
            </a:r>
            <a:r>
              <a:rPr sz="1800" dirty="0">
                <a:latin typeface="Times New Roman"/>
                <a:cs typeface="Times New Roman"/>
              </a:rPr>
              <a:t>binds to the </a:t>
            </a:r>
            <a:r>
              <a:rPr sz="1800" spc="-5" dirty="0">
                <a:latin typeface="Times New Roman"/>
                <a:cs typeface="Times New Roman"/>
              </a:rPr>
              <a:t>membrane </a:t>
            </a:r>
            <a:r>
              <a:rPr sz="1800" dirty="0">
                <a:latin typeface="Times New Roman"/>
                <a:cs typeface="Times New Roman"/>
              </a:rPr>
              <a:t>bound adenylyl </a:t>
            </a:r>
            <a:r>
              <a:rPr sz="1800" spc="5" dirty="0">
                <a:latin typeface="Times New Roman"/>
                <a:cs typeface="Times New Roman"/>
              </a:rPr>
              <a:t>cyclase </a:t>
            </a:r>
            <a:r>
              <a:rPr sz="1800" spc="-5" dirty="0">
                <a:latin typeface="Times New Roman"/>
                <a:cs typeface="Times New Roman"/>
              </a:rPr>
              <a:t>(AC).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stimulated </a:t>
            </a:r>
            <a:r>
              <a:rPr sz="1800" dirty="0">
                <a:latin typeface="Times New Roman"/>
                <a:cs typeface="Times New Roman"/>
              </a:rPr>
              <a:t>AC increases the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formation </a:t>
            </a:r>
            <a:r>
              <a:rPr sz="1800" dirty="0">
                <a:latin typeface="Times New Roman"/>
                <a:cs typeface="Times New Roman"/>
              </a:rPr>
              <a:t>of </a:t>
            </a:r>
            <a:r>
              <a:rPr sz="1800" spc="-45" dirty="0">
                <a:latin typeface="Times New Roman"/>
                <a:cs typeface="Times New Roman"/>
              </a:rPr>
              <a:t>cAMP. </a:t>
            </a:r>
            <a:r>
              <a:rPr sz="1800" dirty="0">
                <a:latin typeface="Times New Roman"/>
                <a:cs typeface="Times New Roman"/>
              </a:rPr>
              <a:t>Increased </a:t>
            </a:r>
            <a:r>
              <a:rPr sz="1800" spc="-5" dirty="0">
                <a:latin typeface="Times New Roman"/>
                <a:cs typeface="Times New Roman"/>
              </a:rPr>
              <a:t>cAMP </a:t>
            </a:r>
            <a:r>
              <a:rPr sz="1800" dirty="0">
                <a:latin typeface="Times New Roman"/>
                <a:cs typeface="Times New Roman"/>
              </a:rPr>
              <a:t>activates protein </a:t>
            </a:r>
            <a:r>
              <a:rPr sz="1800" spc="-5" dirty="0">
                <a:latin typeface="Times New Roman"/>
                <a:cs typeface="Times New Roman"/>
              </a:rPr>
              <a:t>kinases </a:t>
            </a:r>
            <a:r>
              <a:rPr sz="1800" dirty="0">
                <a:latin typeface="Times New Roman"/>
                <a:cs typeface="Times New Roman"/>
              </a:rPr>
              <a:t>(especially protein kinase </a:t>
            </a:r>
            <a:r>
              <a:rPr sz="1800" spc="-5" dirty="0">
                <a:latin typeface="Times New Roman"/>
                <a:cs typeface="Times New Roman"/>
              </a:rPr>
              <a:t>A), which </a:t>
            </a:r>
            <a:r>
              <a:rPr sz="1800" dirty="0">
                <a:latin typeface="Times New Roman"/>
                <a:cs typeface="Times New Roman"/>
              </a:rPr>
              <a:t>phosphorylates cellular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proteins,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including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ion channels.</a:t>
            </a:r>
            <a:endParaRPr sz="1800">
              <a:latin typeface="Times New Roman"/>
              <a:cs typeface="Times New Roman"/>
            </a:endParaRPr>
          </a:p>
          <a:p>
            <a:pPr marL="299085" marR="196850" indent="-287020">
              <a:lnSpc>
                <a:spcPts val="3240"/>
              </a:lnSpc>
              <a:spcBef>
                <a:spcPts val="2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/>
              <a:t>	</a:t>
            </a:r>
            <a:r>
              <a:rPr sz="1800" spc="-5" dirty="0">
                <a:latin typeface="Times New Roman"/>
                <a:cs typeface="Times New Roman"/>
              </a:rPr>
              <a:t>β1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receptors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located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on heart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(SAN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 myocardium),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renal juxta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glomerular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cells.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Increases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heart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rate (chronotropy)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force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heart contraction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(inotropy)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 increases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rennin secretion.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>
              <a:lnSpc>
                <a:spcPts val="324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/>
              <a:t>	</a:t>
            </a:r>
            <a:r>
              <a:rPr sz="1800" spc="-5" dirty="0">
                <a:latin typeface="Times New Roman"/>
                <a:cs typeface="Times New Roman"/>
              </a:rPr>
              <a:t>β2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receptors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located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smooth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muscles, </a:t>
            </a:r>
            <a:r>
              <a:rPr sz="1800" spc="-15" dirty="0">
                <a:latin typeface="Times New Roman"/>
                <a:cs typeface="Times New Roman"/>
              </a:rPr>
              <a:t>liver,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skeletal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muscles.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Stimulation </a:t>
            </a:r>
            <a:r>
              <a:rPr sz="1800" dirty="0">
                <a:latin typeface="Times New Roman"/>
                <a:cs typeface="Times New Roman"/>
              </a:rPr>
              <a:t>of </a:t>
            </a:r>
            <a:r>
              <a:rPr sz="1800" spc="10" dirty="0">
                <a:latin typeface="Times New Roman"/>
                <a:cs typeface="Times New Roman"/>
              </a:rPr>
              <a:t>β2 </a:t>
            </a:r>
            <a:r>
              <a:rPr sz="1800" dirty="0">
                <a:latin typeface="Times New Roman"/>
                <a:cs typeface="Times New Roman"/>
              </a:rPr>
              <a:t>receptors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 bronchial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smooth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muscles </a:t>
            </a:r>
            <a:r>
              <a:rPr sz="1800" dirty="0">
                <a:latin typeface="Times New Roman"/>
                <a:cs typeface="Times New Roman"/>
              </a:rPr>
              <a:t>causes bronchodilatation. This </a:t>
            </a:r>
            <a:r>
              <a:rPr sz="1800" spc="-5" dirty="0">
                <a:latin typeface="Times New Roman"/>
                <a:cs typeface="Times New Roman"/>
              </a:rPr>
              <a:t>effect is </a:t>
            </a:r>
            <a:r>
              <a:rPr sz="1800" dirty="0">
                <a:latin typeface="Times New Roman"/>
                <a:cs typeface="Times New Roman"/>
              </a:rPr>
              <a:t>due to </a:t>
            </a:r>
            <a:r>
              <a:rPr sz="1800" spc="-10" dirty="0">
                <a:latin typeface="Times New Roman"/>
                <a:cs typeface="Times New Roman"/>
              </a:rPr>
              <a:t>Gs </a:t>
            </a:r>
            <a:r>
              <a:rPr sz="1800" dirty="0">
                <a:latin typeface="Times New Roman"/>
                <a:cs typeface="Times New Roman"/>
              </a:rPr>
              <a:t>independent activation of </a:t>
            </a:r>
            <a:r>
              <a:rPr sz="1800" spc="-5" dirty="0">
                <a:latin typeface="Times New Roman"/>
                <a:cs typeface="Times New Roman"/>
              </a:rPr>
              <a:t>K+ </a:t>
            </a:r>
            <a:r>
              <a:rPr sz="1800" dirty="0">
                <a:latin typeface="Times New Roman"/>
                <a:cs typeface="Times New Roman"/>
              </a:rPr>
              <a:t>channels resulting in hyperpolarization.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This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relaxes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bronchial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smooth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muscles.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 liver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stimulation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β2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receptors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results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increased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blood </a:t>
            </a:r>
            <a:r>
              <a:rPr sz="1800" spc="-5" dirty="0">
                <a:latin typeface="Times New Roman"/>
                <a:cs typeface="Times New Roman"/>
              </a:rPr>
              <a:t>sugar </a:t>
            </a:r>
            <a:r>
              <a:rPr sz="1800" dirty="0">
                <a:latin typeface="Times New Roman"/>
                <a:cs typeface="Times New Roman"/>
              </a:rPr>
              <a:t>level.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skeletal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795"/>
              </a:spcBef>
            </a:pPr>
            <a:r>
              <a:rPr sz="1800" spc="-5" dirty="0">
                <a:latin typeface="Times New Roman"/>
                <a:cs typeface="Times New Roman"/>
              </a:rPr>
              <a:t>muscle β2</a:t>
            </a:r>
            <a:r>
              <a:rPr sz="1800" dirty="0">
                <a:latin typeface="Times New Roman"/>
                <a:cs typeface="Times New Roman"/>
              </a:rPr>
              <a:t> receptors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results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increased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glycogenolysis.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β3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receptors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located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adipose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tissue.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adipose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tissue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stimulation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β3 </a:t>
            </a:r>
            <a:r>
              <a:rPr sz="1800" dirty="0">
                <a:latin typeface="Times New Roman"/>
                <a:cs typeface="Times New Roman"/>
              </a:rPr>
              <a:t>receptors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results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 increased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lipolysis.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12188952" y="0"/>
                </a:moveTo>
                <a:lnTo>
                  <a:pt x="0" y="0"/>
                </a:lnTo>
                <a:lnTo>
                  <a:pt x="0" y="457199"/>
                </a:lnTo>
                <a:lnTo>
                  <a:pt x="12188952" y="4571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66" y="784302"/>
            <a:ext cx="10766453" cy="5409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79697" y="2896946"/>
            <a:ext cx="34391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solidFill>
                  <a:srgbClr val="C00000"/>
                </a:solidFill>
                <a:latin typeface="Arial Black"/>
                <a:cs typeface="Arial Black"/>
              </a:rPr>
              <a:t>THANK</a:t>
            </a:r>
            <a:r>
              <a:rPr sz="4000" b="0" spc="-30" dirty="0">
                <a:solidFill>
                  <a:srgbClr val="C00000"/>
                </a:solidFill>
                <a:latin typeface="Arial Black"/>
                <a:cs typeface="Arial Black"/>
              </a:rPr>
              <a:t> </a:t>
            </a:r>
            <a:r>
              <a:rPr sz="4000" b="0" spc="-85" dirty="0">
                <a:solidFill>
                  <a:srgbClr val="C00000"/>
                </a:solidFill>
                <a:latin typeface="Arial Black"/>
                <a:cs typeface="Arial Black"/>
              </a:rPr>
              <a:t>YOU</a:t>
            </a:r>
            <a:endParaRPr sz="4000"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677</Words>
  <Application>Microsoft Office PowerPoint</Application>
  <PresentationFormat>Custom</PresentationFormat>
  <Paragraphs>68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UNIT II</vt:lpstr>
      <vt:lpstr>Slide 2</vt:lpstr>
      <vt:lpstr>Slide 3</vt:lpstr>
      <vt:lpstr>Slide 4</vt:lpstr>
      <vt:lpstr>Slide 5</vt:lpstr>
      <vt:lpstr>ADRENERGIC  NEUROTRANSMITTERS</vt:lpstr>
      <vt:lpstr>Slide 7</vt:lpstr>
      <vt:lpstr>Slide 8</vt:lpstr>
      <vt:lpstr>Slide 9</vt:lpstr>
      <vt:lpstr>Slide 10</vt:lpstr>
      <vt:lpstr>BIOSYNTHESIS &amp;CATABOLISM OF CATECHOLAMINES</vt:lpstr>
      <vt:lpstr>Slide 12</vt:lpstr>
      <vt:lpstr>Slide 13</vt:lpstr>
      <vt:lpstr>METABOLISM</vt:lpstr>
      <vt:lpstr>Slide 15</vt:lpstr>
      <vt:lpstr>Slide 16</vt:lpstr>
      <vt:lpstr>Adrenergic receptors- (adrenoceptors) are selective for nor adrenaline and adrenaline.  There are two types- α-adrenoceptors and β-adrenoceptors.</vt:lpstr>
      <vt:lpstr>Slide 18</vt:lpstr>
      <vt:lpstr>Important locations of α1 adrenoceptors- Vascular smooth muscles, genitourinary smooth muscle, radial muscle, intestinal  smooth muscle, heart and liver (Except intestine all actions are excitatory).</vt:lpstr>
      <vt:lpstr>α2 adrenoceptor- is a G protein coupled receptor (GPCR) associated with Gi type of G protein.</vt:lpstr>
      <vt:lpstr>Important locations of α2 adrenoceptors-</vt:lpstr>
      <vt:lpstr>β-adrenoceptors</vt:lpstr>
      <vt:lpstr>Slide 23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Neetu Sabarwal</dc:creator>
  <cp:lastModifiedBy>Kiran medicals</cp:lastModifiedBy>
  <cp:revision>3</cp:revision>
  <dcterms:created xsi:type="dcterms:W3CDTF">2022-08-01T04:55:36Z</dcterms:created>
  <dcterms:modified xsi:type="dcterms:W3CDTF">2022-08-01T05:51:42Z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2020-04-13T00:00:00Z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2022-08-01T00:00:00Z</vt:filetime>
  </property>
</Properties>
</file>